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545" r:id="rId2"/>
    <p:sldId id="341" r:id="rId3"/>
    <p:sldId id="343" r:id="rId4"/>
    <p:sldId id="342"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344" r:id="rId29"/>
    <p:sldId id="280" r:id="rId30"/>
    <p:sldId id="281" r:id="rId31"/>
    <p:sldId id="282" r:id="rId32"/>
    <p:sldId id="283" r:id="rId33"/>
    <p:sldId id="284" r:id="rId34"/>
    <p:sldId id="306" r:id="rId35"/>
    <p:sldId id="307" r:id="rId36"/>
    <p:sldId id="308" r:id="rId37"/>
    <p:sldId id="309" r:id="rId38"/>
    <p:sldId id="312" r:id="rId39"/>
    <p:sldId id="310" r:id="rId40"/>
    <p:sldId id="313" r:id="rId41"/>
    <p:sldId id="314" r:id="rId42"/>
    <p:sldId id="315" r:id="rId43"/>
    <p:sldId id="305" r:id="rId44"/>
    <p:sldId id="304" r:id="rId45"/>
    <p:sldId id="317" r:id="rId46"/>
    <p:sldId id="316" r:id="rId47"/>
    <p:sldId id="318" r:id="rId48"/>
    <p:sldId id="319" r:id="rId49"/>
    <p:sldId id="320" r:id="rId50"/>
    <p:sldId id="321" r:id="rId51"/>
    <p:sldId id="345" r:id="rId52"/>
    <p:sldId id="346" r:id="rId53"/>
  </p:sldIdLst>
  <p:sldSz cx="9144000" cy="6858000" type="screen4x3"/>
  <p:notesSz cx="67945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275D7118-104C-4591-A8D5-CCB1A3366D3C}">
          <p14:sldIdLst>
            <p14:sldId id="545"/>
            <p14:sldId id="341"/>
            <p14:sldId id="343"/>
            <p14:sldId id="34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344"/>
            <p14:sldId id="280"/>
            <p14:sldId id="281"/>
            <p14:sldId id="282"/>
            <p14:sldId id="283"/>
            <p14:sldId id="284"/>
            <p14:sldId id="306"/>
            <p14:sldId id="307"/>
            <p14:sldId id="308"/>
            <p14:sldId id="309"/>
            <p14:sldId id="312"/>
            <p14:sldId id="310"/>
            <p14:sldId id="313"/>
            <p14:sldId id="314"/>
            <p14:sldId id="315"/>
            <p14:sldId id="305"/>
            <p14:sldId id="304"/>
            <p14:sldId id="317"/>
            <p14:sldId id="316"/>
            <p14:sldId id="318"/>
            <p14:sldId id="319"/>
            <p14:sldId id="320"/>
            <p14:sldId id="321"/>
            <p14:sldId id="345"/>
            <p14:sldId id="3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6"/>
    <p:restoredTop sz="67338" autoAdjust="0"/>
  </p:normalViewPr>
  <p:slideViewPr>
    <p:cSldViewPr snapToGrid="0">
      <p:cViewPr varScale="1">
        <p:scale>
          <a:sx n="94" d="100"/>
          <a:sy n="94" d="100"/>
        </p:scale>
        <p:origin x="4448" y="192"/>
      </p:cViewPr>
      <p:guideLst/>
    </p:cSldViewPr>
  </p:slideViewPr>
  <p:notesTextViewPr>
    <p:cViewPr>
      <p:scale>
        <a:sx n="125" d="100"/>
        <a:sy n="125" d="100"/>
      </p:scale>
      <p:origin x="0" y="0"/>
    </p:cViewPr>
  </p:notesTextViewPr>
  <p:sorterViewPr>
    <p:cViewPr varScale="1">
      <p:scale>
        <a:sx n="100" d="100"/>
        <a:sy n="100" d="100"/>
      </p:scale>
      <p:origin x="0" y="-4188"/>
    </p:cViewPr>
  </p:sorterViewPr>
  <p:notesViewPr>
    <p:cSldViewPr snapToGrid="0">
      <p:cViewPr varScale="1">
        <p:scale>
          <a:sx n="89" d="100"/>
          <a:sy n="89" d="100"/>
        </p:scale>
        <p:origin x="44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fld id="{0DD84C0F-3188-4CB6-9B7E-203D549E223E}" type="datetimeFigureOut">
              <a:rPr lang="en-US" smtClean="0"/>
              <a:t>3/7/22</a:t>
            </a:fld>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fld id="{F79AB91D-0179-4E15-AD08-DCFB5DB6DA88}" type="slidenum">
              <a:rPr lang="en-US" smtClean="0"/>
              <a:t>‹#›</a:t>
            </a:fld>
            <a:endParaRPr lang="en-US"/>
          </a:p>
        </p:txBody>
      </p:sp>
    </p:spTree>
    <p:extLst>
      <p:ext uri="{BB962C8B-B14F-4D97-AF65-F5344CB8AC3E}">
        <p14:creationId xmlns:p14="http://schemas.microsoft.com/office/powerpoint/2010/main" val="285369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DEF037D8-F4CB-4275-A224-E8126B4EE764}" type="datetimeFigureOut">
              <a:rPr lang="en-US" smtClean="0"/>
              <a:t>3/7/22</a:t>
            </a:fld>
            <a:endParaRPr lang="en-US"/>
          </a:p>
        </p:txBody>
      </p:sp>
      <p:sp>
        <p:nvSpPr>
          <p:cNvPr id="4" name="Slide Image Placeholder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BCD1D1ED-24B1-4D3F-9535-A34A8CB73DF7}" type="slidenum">
              <a:rPr lang="en-US" smtClean="0"/>
              <a:t>‹#›</a:t>
            </a:fld>
            <a:endParaRPr lang="en-US"/>
          </a:p>
        </p:txBody>
      </p:sp>
    </p:spTree>
    <p:extLst>
      <p:ext uri="{BB962C8B-B14F-4D97-AF65-F5344CB8AC3E}">
        <p14:creationId xmlns:p14="http://schemas.microsoft.com/office/powerpoint/2010/main" val="160801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developer.android.com/reference/android/hardware/SensorManager#registerListener(android.hardware.SensorEventListener,%20android.hardware.Sensor,%20int)" TargetMode="External"/><Relationship Id="rId3" Type="http://schemas.openxmlformats.org/officeDocument/2006/relationships/hyperlink" Target="https://developer.android.com/reference/android/hardware/SensorEvent" TargetMode="External"/><Relationship Id="rId7" Type="http://schemas.openxmlformats.org/officeDocument/2006/relationships/hyperlink" Target="https://developer.android.com/reference/android/hardware/SensorManager#SENSOR_DELAY_FASTEST"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eveloper.android.com/reference/android/hardware/SensorManager#SENSOR_DELAY_GAME" TargetMode="External"/><Relationship Id="rId5" Type="http://schemas.openxmlformats.org/officeDocument/2006/relationships/hyperlink" Target="https://developer.android.com/reference/android/hardware/SensorManager#SENSOR_DELAY_UI" TargetMode="External"/><Relationship Id="rId4" Type="http://schemas.openxmlformats.org/officeDocument/2006/relationships/hyperlink" Target="https://developer.android.com/reference/android/hardware/SensorManager#SENSOR_DELAY_NORMAL" TargetMode="External"/><Relationship Id="rId9" Type="http://schemas.openxmlformats.org/officeDocument/2006/relationships/hyperlink" Target="https://developer.android.com/reference/android/hardware/SensorEventListener#onSensorChanged(android.hardware.SensorEven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A94CC1C-80C0-4EF9-B37E-90126270A466}" type="slidenum">
              <a:rPr lang="en-US" altLang="ko-KR" smtClean="0"/>
              <a:pPr/>
              <a:t>1</a:t>
            </a:fld>
            <a:endParaRPr lang="en-US" altLang="ko-KR"/>
          </a:p>
        </p:txBody>
      </p:sp>
    </p:spTree>
    <p:extLst>
      <p:ext uri="{BB962C8B-B14F-4D97-AF65-F5344CB8AC3E}">
        <p14:creationId xmlns:p14="http://schemas.microsoft.com/office/powerpoint/2010/main" val="3645596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10</a:t>
            </a:fld>
            <a:endParaRPr lang="en-US" dirty="0"/>
          </a:p>
        </p:txBody>
      </p:sp>
    </p:spTree>
    <p:extLst>
      <p:ext uri="{BB962C8B-B14F-4D97-AF65-F5344CB8AC3E}">
        <p14:creationId xmlns:p14="http://schemas.microsoft.com/office/powerpoint/2010/main" val="3045938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11</a:t>
            </a:fld>
            <a:endParaRPr lang="en-US" dirty="0"/>
          </a:p>
        </p:txBody>
      </p:sp>
    </p:spTree>
    <p:extLst>
      <p:ext uri="{BB962C8B-B14F-4D97-AF65-F5344CB8AC3E}">
        <p14:creationId xmlns:p14="http://schemas.microsoft.com/office/powerpoint/2010/main" val="126100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12</a:t>
            </a:fld>
            <a:endParaRPr lang="en-US" dirty="0"/>
          </a:p>
        </p:txBody>
      </p:sp>
    </p:spTree>
    <p:extLst>
      <p:ext uri="{BB962C8B-B14F-4D97-AF65-F5344CB8AC3E}">
        <p14:creationId xmlns:p14="http://schemas.microsoft.com/office/powerpoint/2010/main" val="196551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13</a:t>
            </a:fld>
            <a:endParaRPr lang="en-US" dirty="0"/>
          </a:p>
        </p:txBody>
      </p:sp>
    </p:spTree>
    <p:extLst>
      <p:ext uri="{BB962C8B-B14F-4D97-AF65-F5344CB8AC3E}">
        <p14:creationId xmlns:p14="http://schemas.microsoft.com/office/powerpoint/2010/main" val="3348087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Crowd</a:t>
            </a:r>
            <a:r>
              <a:rPr lang="en-US" baseline="0" dirty="0"/>
              <a:t> Sourcing – CrowdSearch project – micro-payments used to incentivize people to improve automated image search</a:t>
            </a:r>
          </a:p>
          <a:p>
            <a:endParaRPr lang="en-US" baseline="0" dirty="0"/>
          </a:p>
          <a:p>
            <a:r>
              <a:rPr lang="en-US" baseline="0" dirty="0"/>
              <a:t>How well can mobile phones interpret human behavior or their surrounding environment?</a:t>
            </a:r>
          </a:p>
          <a:p>
            <a:endParaRPr lang="en-US" baseline="0" dirty="0"/>
          </a:p>
          <a:p>
            <a:r>
              <a:rPr lang="en-US" baseline="0" dirty="0"/>
              <a:t>Supervised learning is feasible for small-scale sensing applications, but unlikely to scale to handle wide range of behaviors and contexts</a:t>
            </a:r>
          </a:p>
          <a:p>
            <a:r>
              <a:rPr lang="en-US" baseline="0" dirty="0"/>
              <a:t>Unsupervised – problems with irrelevant classifications</a:t>
            </a:r>
          </a:p>
          <a:p>
            <a:endParaRPr lang="en-US" baseline="0" dirty="0"/>
          </a:p>
          <a:p>
            <a:r>
              <a:rPr lang="en-US" baseline="0" dirty="0"/>
              <a:t>SoundSense – general purpose sound classification system for mobile phones using combination of supervised (common sounds) and unsupervised learning (frequently re-occurring sounds of different users).  Users confirms the classification of the sound (human in the loop, feedback).  </a:t>
            </a:r>
          </a:p>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14</a:t>
            </a:fld>
            <a:endParaRPr lang="en-US" dirty="0"/>
          </a:p>
        </p:txBody>
      </p:sp>
    </p:spTree>
    <p:extLst>
      <p:ext uri="{BB962C8B-B14F-4D97-AF65-F5344CB8AC3E}">
        <p14:creationId xmlns:p14="http://schemas.microsoft.com/office/powerpoint/2010/main" val="349183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15</a:t>
            </a:fld>
            <a:endParaRPr lang="en-US" dirty="0"/>
          </a:p>
        </p:txBody>
      </p:sp>
    </p:spTree>
    <p:extLst>
      <p:ext uri="{BB962C8B-B14F-4D97-AF65-F5344CB8AC3E}">
        <p14:creationId xmlns:p14="http://schemas.microsoft.com/office/powerpoint/2010/main" val="401775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16</a:t>
            </a:fld>
            <a:endParaRPr lang="en-US"/>
          </a:p>
        </p:txBody>
      </p:sp>
    </p:spTree>
    <p:extLst>
      <p:ext uri="{BB962C8B-B14F-4D97-AF65-F5344CB8AC3E}">
        <p14:creationId xmlns:p14="http://schemas.microsoft.com/office/powerpoint/2010/main" val="3358267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UIUC Poolview project</a:t>
            </a:r>
            <a:r>
              <a:rPr lang="en-US" baseline="0" dirty="0"/>
              <a:t> showed that even careful sharing of personal weight data within a community can expose information on whether a user’s weight is trending up or down.</a:t>
            </a:r>
          </a:p>
          <a:p>
            <a:endParaRPr lang="en-US" baseline="0" dirty="0"/>
          </a:p>
          <a:p>
            <a:r>
              <a:rPr lang="en-US" baseline="0" dirty="0"/>
              <a:t>Stronger privacy – security frameworks and standards</a:t>
            </a:r>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17</a:t>
            </a:fld>
            <a:endParaRPr lang="en-US" dirty="0"/>
          </a:p>
        </p:txBody>
      </p:sp>
    </p:spTree>
    <p:extLst>
      <p:ext uri="{BB962C8B-B14F-4D97-AF65-F5344CB8AC3E}">
        <p14:creationId xmlns:p14="http://schemas.microsoft.com/office/powerpoint/2010/main" val="1361853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SoundSense, UbiSoft – processes data locally</a:t>
            </a:r>
          </a:p>
          <a:p>
            <a:r>
              <a:rPr lang="en-US" dirty="0"/>
              <a:t>Loopt,</a:t>
            </a:r>
            <a:r>
              <a:rPr lang="en-US" baseline="0" dirty="0"/>
              <a:t> CenceMe, Google+, Facebook, etc. – group membership</a:t>
            </a:r>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18</a:t>
            </a:fld>
            <a:endParaRPr lang="en-US" dirty="0"/>
          </a:p>
        </p:txBody>
      </p:sp>
    </p:spTree>
    <p:extLst>
      <p:ext uri="{BB962C8B-B14F-4D97-AF65-F5344CB8AC3E}">
        <p14:creationId xmlns:p14="http://schemas.microsoft.com/office/powerpoint/2010/main" val="4111812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19</a:t>
            </a:fld>
            <a:endParaRPr lang="en-US"/>
          </a:p>
        </p:txBody>
      </p:sp>
    </p:spTree>
    <p:extLst>
      <p:ext uri="{BB962C8B-B14F-4D97-AF65-F5344CB8AC3E}">
        <p14:creationId xmlns:p14="http://schemas.microsoft.com/office/powerpoint/2010/main" val="37828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2</a:t>
            </a:fld>
            <a:endParaRPr lang="en-US" dirty="0"/>
          </a:p>
        </p:txBody>
      </p:sp>
    </p:spTree>
    <p:extLst>
      <p:ext uri="{BB962C8B-B14F-4D97-AF65-F5344CB8AC3E}">
        <p14:creationId xmlns:p14="http://schemas.microsoft.com/office/powerpoint/2010/main" val="4188243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99EB8-DFA8-4067-9A29-DE11CDA5C7CE}" type="slidenum">
              <a:rPr lang="ko-KR" altLang="en-US" smtClean="0"/>
              <a:t>20</a:t>
            </a:fld>
            <a:endParaRPr lang="ko-KR" altLang="en-US"/>
          </a:p>
        </p:txBody>
      </p:sp>
    </p:spTree>
    <p:extLst>
      <p:ext uri="{BB962C8B-B14F-4D97-AF65-F5344CB8AC3E}">
        <p14:creationId xmlns:p14="http://schemas.microsoft.com/office/powerpoint/2010/main" val="4153834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21</a:t>
            </a:fld>
            <a:endParaRPr lang="en-US"/>
          </a:p>
        </p:txBody>
      </p:sp>
    </p:spTree>
    <p:extLst>
      <p:ext uri="{BB962C8B-B14F-4D97-AF65-F5344CB8AC3E}">
        <p14:creationId xmlns:p14="http://schemas.microsoft.com/office/powerpoint/2010/main" val="3496703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22</a:t>
            </a:fld>
            <a:endParaRPr lang="en-US"/>
          </a:p>
        </p:txBody>
      </p:sp>
    </p:spTree>
    <p:extLst>
      <p:ext uri="{BB962C8B-B14F-4D97-AF65-F5344CB8AC3E}">
        <p14:creationId xmlns:p14="http://schemas.microsoft.com/office/powerpoint/2010/main" val="4292723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3199EB8-DFA8-4067-9A29-DE11CDA5C7CE}" type="slidenum">
              <a:rPr lang="ko-KR" altLang="en-US" smtClean="0"/>
              <a:t>23</a:t>
            </a:fld>
            <a:endParaRPr lang="ko-KR" altLang="en-US"/>
          </a:p>
        </p:txBody>
      </p:sp>
    </p:spTree>
    <p:extLst>
      <p:ext uri="{BB962C8B-B14F-4D97-AF65-F5344CB8AC3E}">
        <p14:creationId xmlns:p14="http://schemas.microsoft.com/office/powerpoint/2010/main" val="156008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24</a:t>
            </a:fld>
            <a:endParaRPr lang="en-US"/>
          </a:p>
        </p:txBody>
      </p:sp>
    </p:spTree>
    <p:extLst>
      <p:ext uri="{BB962C8B-B14F-4D97-AF65-F5344CB8AC3E}">
        <p14:creationId xmlns:p14="http://schemas.microsoft.com/office/powerpoint/2010/main" val="301359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25</a:t>
            </a:fld>
            <a:endParaRPr lang="en-US"/>
          </a:p>
        </p:txBody>
      </p:sp>
    </p:spTree>
    <p:extLst>
      <p:ext uri="{BB962C8B-B14F-4D97-AF65-F5344CB8AC3E}">
        <p14:creationId xmlns:p14="http://schemas.microsoft.com/office/powerpoint/2010/main" val="22642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http://stackoverflow.com/questions/9358862/impossibility-to-change-the-rate-of-the-accelerometer </a:t>
            </a:r>
          </a:p>
          <a:p>
            <a:endParaRPr lang="en-US" altLang="ko-KR" dirty="0"/>
          </a:p>
          <a:p>
            <a:r>
              <a:rPr lang="en-US" altLang="ko-KR" dirty="0"/>
              <a:t>https://developer.android.com/reference/android/hardware/SensorManager#registerListener(android.hardware.SensorEventListener,%20android.hardware.Sensor,%20int) </a:t>
            </a:r>
          </a:p>
          <a:p>
            <a:r>
              <a:rPr lang="en-US" altLang="ko-KR" dirty="0" err="1">
                <a:effectLst/>
              </a:rPr>
              <a:t>samplingPeriodUsint</a:t>
            </a:r>
            <a:r>
              <a:rPr lang="en-US" altLang="ko-KR" dirty="0">
                <a:effectLst/>
              </a:rPr>
              <a:t>: The rate </a:t>
            </a:r>
            <a:r>
              <a:rPr lang="en-US" altLang="ko-KR" sz="1200" u="none" strike="noStrike" kern="1200" dirty="0">
                <a:solidFill>
                  <a:schemeClr val="tx1"/>
                </a:solidFill>
                <a:effectLst/>
                <a:latin typeface="+mn-lt"/>
                <a:ea typeface="+mn-ea"/>
                <a:cs typeface="+mn-cs"/>
                <a:hlinkClick r:id="rId3"/>
              </a:rPr>
              <a:t>sensor events</a:t>
            </a:r>
            <a:r>
              <a:rPr lang="en-US" altLang="ko-KR" dirty="0">
                <a:effectLst/>
              </a:rPr>
              <a:t> are delivered at. This is only a hint to the system. Events may be received faster or slower than the specified rate. Usually events are received faster. The value must be one of </a:t>
            </a:r>
            <a:r>
              <a:rPr lang="en-US" altLang="ko-KR" sz="1200" u="none" strike="noStrike" kern="1200" dirty="0">
                <a:solidFill>
                  <a:schemeClr val="tx1"/>
                </a:solidFill>
                <a:effectLst/>
                <a:latin typeface="+mn-lt"/>
                <a:ea typeface="+mn-ea"/>
                <a:cs typeface="+mn-cs"/>
                <a:hlinkClick r:id="rId4"/>
              </a:rPr>
              <a:t>SENSOR_DELAY_NORMAL</a:t>
            </a:r>
            <a:r>
              <a:rPr lang="en-US" altLang="ko-KR" dirty="0">
                <a:effectLst/>
              </a:rPr>
              <a:t>, </a:t>
            </a:r>
            <a:r>
              <a:rPr lang="en-US" altLang="ko-KR" sz="1200" u="none" strike="noStrike" kern="1200" dirty="0">
                <a:solidFill>
                  <a:schemeClr val="tx1"/>
                </a:solidFill>
                <a:effectLst/>
                <a:latin typeface="+mn-lt"/>
                <a:ea typeface="+mn-ea"/>
                <a:cs typeface="+mn-cs"/>
                <a:hlinkClick r:id="rId5"/>
              </a:rPr>
              <a:t>SENSOR_DELAY_UI</a:t>
            </a:r>
            <a:r>
              <a:rPr lang="en-US" altLang="ko-KR" dirty="0">
                <a:effectLst/>
              </a:rPr>
              <a:t>, </a:t>
            </a:r>
            <a:r>
              <a:rPr lang="en-US" altLang="ko-KR" sz="1200" u="none" strike="noStrike" kern="1200" dirty="0">
                <a:solidFill>
                  <a:schemeClr val="tx1"/>
                </a:solidFill>
                <a:effectLst/>
                <a:latin typeface="+mn-lt"/>
                <a:ea typeface="+mn-ea"/>
                <a:cs typeface="+mn-cs"/>
                <a:hlinkClick r:id="rId6"/>
              </a:rPr>
              <a:t>SENSOR_DELAY_GAME</a:t>
            </a:r>
            <a:r>
              <a:rPr lang="en-US" altLang="ko-KR" dirty="0">
                <a:effectLst/>
              </a:rPr>
              <a:t>, or </a:t>
            </a:r>
            <a:r>
              <a:rPr lang="en-US" altLang="ko-KR" sz="1200" u="none" strike="noStrike" kern="1200" dirty="0">
                <a:solidFill>
                  <a:schemeClr val="tx1"/>
                </a:solidFill>
                <a:effectLst/>
                <a:latin typeface="+mn-lt"/>
                <a:ea typeface="+mn-ea"/>
                <a:cs typeface="+mn-cs"/>
                <a:hlinkClick r:id="rId7"/>
              </a:rPr>
              <a:t>SENSOR_DELAY_FASTEST</a:t>
            </a:r>
            <a:r>
              <a:rPr lang="en-US" altLang="ko-KR" dirty="0">
                <a:effectLst/>
              </a:rPr>
              <a:t> or, the desired delay between events in microseconds. Specifying the delay in microseconds only works from Android 2.3 (API level 9) onwards. For earlier releases, you must use one of the SENSOR_DELAY_* constants.</a:t>
            </a:r>
          </a:p>
          <a:p>
            <a:endParaRPr lang="en-US" altLang="ko-KR" dirty="0">
              <a:effectLst/>
            </a:endParaRPr>
          </a:p>
          <a:p>
            <a:r>
              <a:rPr lang="en-US" altLang="ko-KR" dirty="0">
                <a:effectLst/>
              </a:rPr>
              <a:t>https://developer.android.com/guide/topics/sensors/sensors_overview </a:t>
            </a:r>
          </a:p>
          <a:p>
            <a:r>
              <a:rPr lang="en-US" altLang="ko-KR" sz="1200" b="0" i="0" kern="1200" dirty="0">
                <a:solidFill>
                  <a:schemeClr val="tx1"/>
                </a:solidFill>
                <a:effectLst/>
                <a:latin typeface="+mn-lt"/>
                <a:ea typeface="+mn-ea"/>
                <a:cs typeface="+mn-cs"/>
              </a:rPr>
              <a:t>In this example, the default data delay (</a:t>
            </a:r>
            <a:r>
              <a:rPr lang="en-US" altLang="ko-KR" sz="1200" u="none" strike="noStrike" kern="1200" dirty="0">
                <a:solidFill>
                  <a:schemeClr val="tx1"/>
                </a:solidFill>
                <a:effectLst/>
                <a:latin typeface="+mn-lt"/>
                <a:ea typeface="+mn-ea"/>
                <a:cs typeface="+mn-cs"/>
                <a:hlinkClick r:id="rId4"/>
              </a:rPr>
              <a:t>SENSOR_DELAY_NORMAL</a:t>
            </a:r>
            <a:r>
              <a:rPr lang="en-US" altLang="ko-KR" sz="1200" b="0" i="0" kern="1200" dirty="0">
                <a:solidFill>
                  <a:schemeClr val="tx1"/>
                </a:solidFill>
                <a:effectLst/>
                <a:latin typeface="+mn-lt"/>
                <a:ea typeface="+mn-ea"/>
                <a:cs typeface="+mn-cs"/>
              </a:rPr>
              <a:t>) is specified when the </a:t>
            </a:r>
            <a:r>
              <a:rPr lang="en-US" altLang="ko-KR" sz="1200" u="none" strike="noStrike" kern="1200" dirty="0" err="1">
                <a:solidFill>
                  <a:schemeClr val="tx1"/>
                </a:solidFill>
                <a:effectLst/>
                <a:latin typeface="+mn-lt"/>
                <a:ea typeface="+mn-ea"/>
                <a:cs typeface="+mn-cs"/>
                <a:hlinkClick r:id="rId8"/>
              </a:rPr>
              <a:t>registerListener</a:t>
            </a:r>
            <a:r>
              <a:rPr lang="en-US" altLang="ko-KR" sz="1200" u="none" strike="noStrike" kern="1200" dirty="0">
                <a:solidFill>
                  <a:schemeClr val="tx1"/>
                </a:solidFill>
                <a:effectLst/>
                <a:latin typeface="+mn-lt"/>
                <a:ea typeface="+mn-ea"/>
                <a:cs typeface="+mn-cs"/>
                <a:hlinkClick r:id="rId8"/>
              </a:rPr>
              <a:t>()</a:t>
            </a:r>
            <a:r>
              <a:rPr lang="en-US" altLang="ko-KR" sz="1200" b="0" i="0" kern="1200" dirty="0">
                <a:solidFill>
                  <a:schemeClr val="tx1"/>
                </a:solidFill>
                <a:effectLst/>
                <a:latin typeface="+mn-lt"/>
                <a:ea typeface="+mn-ea"/>
                <a:cs typeface="+mn-cs"/>
              </a:rPr>
              <a:t> method is invoked. The data delay (or sampling rate) controls the interval at which sensor events are sent to your application via the </a:t>
            </a:r>
            <a:r>
              <a:rPr lang="en-US" altLang="ko-KR" sz="1200" u="none" strike="noStrike" kern="1200" dirty="0" err="1">
                <a:solidFill>
                  <a:schemeClr val="tx1"/>
                </a:solidFill>
                <a:effectLst/>
                <a:latin typeface="+mn-lt"/>
                <a:ea typeface="+mn-ea"/>
                <a:cs typeface="+mn-cs"/>
                <a:hlinkClick r:id="rId9"/>
              </a:rPr>
              <a:t>onSensorChanged</a:t>
            </a:r>
            <a:r>
              <a:rPr lang="en-US" altLang="ko-KR" sz="1200" u="none" strike="noStrike" kern="1200" dirty="0">
                <a:solidFill>
                  <a:schemeClr val="tx1"/>
                </a:solidFill>
                <a:effectLst/>
                <a:latin typeface="+mn-lt"/>
                <a:ea typeface="+mn-ea"/>
                <a:cs typeface="+mn-cs"/>
                <a:hlinkClick r:id="rId9"/>
              </a:rPr>
              <a:t>()</a:t>
            </a:r>
            <a:r>
              <a:rPr lang="en-US" altLang="ko-KR" sz="1200" b="0" i="0" kern="1200" dirty="0">
                <a:solidFill>
                  <a:schemeClr val="tx1"/>
                </a:solidFill>
                <a:effectLst/>
                <a:latin typeface="+mn-lt"/>
                <a:ea typeface="+mn-ea"/>
                <a:cs typeface="+mn-cs"/>
              </a:rPr>
              <a:t> callback method. The default data delay is suitable for monitoring typical screen orientation changes and uses a delay of 200,000 microseconds. You can specify other data delays, such as </a:t>
            </a:r>
            <a:r>
              <a:rPr lang="en-US" altLang="ko-KR" sz="1200" u="none" strike="noStrike" kern="1200" dirty="0">
                <a:solidFill>
                  <a:schemeClr val="tx1"/>
                </a:solidFill>
                <a:effectLst/>
                <a:latin typeface="+mn-lt"/>
                <a:ea typeface="+mn-ea"/>
                <a:cs typeface="+mn-cs"/>
                <a:hlinkClick r:id="rId6"/>
              </a:rPr>
              <a:t>SENSOR_DELAY_GAME</a:t>
            </a:r>
            <a:r>
              <a:rPr lang="en-US" altLang="ko-KR" sz="1200" b="0" i="0" kern="1200" dirty="0">
                <a:solidFill>
                  <a:schemeClr val="tx1"/>
                </a:solidFill>
                <a:effectLst/>
                <a:latin typeface="+mn-lt"/>
                <a:ea typeface="+mn-ea"/>
                <a:cs typeface="+mn-cs"/>
              </a:rPr>
              <a:t> (20,000 microsecond delay), </a:t>
            </a:r>
            <a:r>
              <a:rPr lang="en-US" altLang="ko-KR" sz="1200" u="none" strike="noStrike" kern="1200" dirty="0">
                <a:solidFill>
                  <a:schemeClr val="tx1"/>
                </a:solidFill>
                <a:effectLst/>
                <a:latin typeface="+mn-lt"/>
                <a:ea typeface="+mn-ea"/>
                <a:cs typeface="+mn-cs"/>
                <a:hlinkClick r:id="rId5"/>
              </a:rPr>
              <a:t>SENSOR_DELAY_UI</a:t>
            </a:r>
            <a:r>
              <a:rPr lang="en-US" altLang="ko-KR" sz="1200" b="0" i="0" kern="1200" dirty="0">
                <a:solidFill>
                  <a:schemeClr val="tx1"/>
                </a:solidFill>
                <a:effectLst/>
                <a:latin typeface="+mn-lt"/>
                <a:ea typeface="+mn-ea"/>
                <a:cs typeface="+mn-cs"/>
              </a:rPr>
              <a:t> (60,000 microsecond delay), or </a:t>
            </a:r>
            <a:r>
              <a:rPr lang="en-US" altLang="ko-KR" sz="1200" u="none" strike="noStrike" kern="1200" dirty="0">
                <a:solidFill>
                  <a:schemeClr val="tx1"/>
                </a:solidFill>
                <a:effectLst/>
                <a:latin typeface="+mn-lt"/>
                <a:ea typeface="+mn-ea"/>
                <a:cs typeface="+mn-cs"/>
                <a:hlinkClick r:id="rId7"/>
              </a:rPr>
              <a:t>SENSOR_DELAY_FASTEST</a:t>
            </a:r>
            <a:r>
              <a:rPr lang="en-US" altLang="ko-KR" sz="1200" b="0" i="0" kern="1200" dirty="0">
                <a:solidFill>
                  <a:schemeClr val="tx1"/>
                </a:solidFill>
                <a:effectLst/>
                <a:latin typeface="+mn-lt"/>
                <a:ea typeface="+mn-ea"/>
                <a:cs typeface="+mn-cs"/>
              </a:rPr>
              <a:t> (0 microsecond delay). As of Android 3.0 (API Level 11) you can also specify the delay as an absolute value (in microseconds).</a:t>
            </a:r>
            <a:endParaRPr lang="en-US" altLang="ko-KR" dirty="0">
              <a:effectLst/>
            </a:endParaRPr>
          </a:p>
          <a:p>
            <a:endParaRPr lang="en-US" altLang="ko-KR" dirty="0">
              <a:effectLst/>
            </a:endParaRPr>
          </a:p>
          <a:p>
            <a:endParaRPr lang="ko-KR" altLang="en-US" dirty="0"/>
          </a:p>
        </p:txBody>
      </p:sp>
      <p:sp>
        <p:nvSpPr>
          <p:cNvPr id="4" name="Slide Number Placeholder 3"/>
          <p:cNvSpPr>
            <a:spLocks noGrp="1"/>
          </p:cNvSpPr>
          <p:nvPr>
            <p:ph type="sldNum" sz="quarter" idx="10"/>
          </p:nvPr>
        </p:nvSpPr>
        <p:spPr/>
        <p:txBody>
          <a:bodyPr/>
          <a:lstStyle/>
          <a:p>
            <a:fld id="{23199EB8-DFA8-4067-9A29-DE11CDA5C7CE}" type="slidenum">
              <a:rPr lang="ko-KR" altLang="en-US" smtClean="0"/>
              <a:t>26</a:t>
            </a:fld>
            <a:endParaRPr lang="ko-KR" altLang="en-US"/>
          </a:p>
        </p:txBody>
      </p:sp>
    </p:spTree>
    <p:extLst>
      <p:ext uri="{BB962C8B-B14F-4D97-AF65-F5344CB8AC3E}">
        <p14:creationId xmlns:p14="http://schemas.microsoft.com/office/powerpoint/2010/main" val="3936984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27</a:t>
            </a:fld>
            <a:endParaRPr lang="en-US"/>
          </a:p>
        </p:txBody>
      </p:sp>
    </p:spTree>
    <p:extLst>
      <p:ext uri="{BB962C8B-B14F-4D97-AF65-F5344CB8AC3E}">
        <p14:creationId xmlns:p14="http://schemas.microsoft.com/office/powerpoint/2010/main" val="297467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CD1D1ED-24B1-4D3F-9535-A34A8CB73DF7}" type="slidenum">
              <a:rPr lang="en-US" smtClean="0"/>
              <a:t>28</a:t>
            </a:fld>
            <a:endParaRPr lang="en-US"/>
          </a:p>
        </p:txBody>
      </p:sp>
    </p:spTree>
    <p:extLst>
      <p:ext uri="{BB962C8B-B14F-4D97-AF65-F5344CB8AC3E}">
        <p14:creationId xmlns:p14="http://schemas.microsoft.com/office/powerpoint/2010/main" val="38537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29</a:t>
            </a:fld>
            <a:endParaRPr lang="en-US"/>
          </a:p>
        </p:txBody>
      </p:sp>
    </p:spTree>
    <p:extLst>
      <p:ext uri="{BB962C8B-B14F-4D97-AF65-F5344CB8AC3E}">
        <p14:creationId xmlns:p14="http://schemas.microsoft.com/office/powerpoint/2010/main" val="255683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CD1D1ED-24B1-4D3F-9535-A34A8CB73DF7}" type="slidenum">
              <a:rPr lang="en-US" smtClean="0"/>
              <a:t>3</a:t>
            </a:fld>
            <a:endParaRPr lang="en-US"/>
          </a:p>
        </p:txBody>
      </p:sp>
    </p:spTree>
    <p:extLst>
      <p:ext uri="{BB962C8B-B14F-4D97-AF65-F5344CB8AC3E}">
        <p14:creationId xmlns:p14="http://schemas.microsoft.com/office/powerpoint/2010/main" val="1992219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30</a:t>
            </a:fld>
            <a:endParaRPr lang="en-US"/>
          </a:p>
        </p:txBody>
      </p:sp>
    </p:spTree>
    <p:extLst>
      <p:ext uri="{BB962C8B-B14F-4D97-AF65-F5344CB8AC3E}">
        <p14:creationId xmlns:p14="http://schemas.microsoft.com/office/powerpoint/2010/main" val="3382953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3199EB8-DFA8-4067-9A29-DE11CDA5C7CE}" type="slidenum">
              <a:rPr lang="ko-KR" altLang="en-US" smtClean="0"/>
              <a:t>31</a:t>
            </a:fld>
            <a:endParaRPr lang="ko-KR" altLang="en-US"/>
          </a:p>
        </p:txBody>
      </p:sp>
    </p:spTree>
    <p:extLst>
      <p:ext uri="{BB962C8B-B14F-4D97-AF65-F5344CB8AC3E}">
        <p14:creationId xmlns:p14="http://schemas.microsoft.com/office/powerpoint/2010/main" val="192004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32</a:t>
            </a:fld>
            <a:endParaRPr lang="en-US"/>
          </a:p>
        </p:txBody>
      </p:sp>
    </p:spTree>
    <p:extLst>
      <p:ext uri="{BB962C8B-B14F-4D97-AF65-F5344CB8AC3E}">
        <p14:creationId xmlns:p14="http://schemas.microsoft.com/office/powerpoint/2010/main" val="2993154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D1D1ED-24B1-4D3F-9535-A34A8CB73DF7}" type="slidenum">
              <a:rPr lang="en-US" smtClean="0"/>
              <a:t>33</a:t>
            </a:fld>
            <a:endParaRPr lang="en-US"/>
          </a:p>
        </p:txBody>
      </p:sp>
    </p:spTree>
    <p:extLst>
      <p:ext uri="{BB962C8B-B14F-4D97-AF65-F5344CB8AC3E}">
        <p14:creationId xmlns:p14="http://schemas.microsoft.com/office/powerpoint/2010/main" val="2670110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34</a:t>
            </a:fld>
            <a:endParaRPr lang="en-US" dirty="0"/>
          </a:p>
        </p:txBody>
      </p:sp>
    </p:spTree>
    <p:extLst>
      <p:ext uri="{BB962C8B-B14F-4D97-AF65-F5344CB8AC3E}">
        <p14:creationId xmlns:p14="http://schemas.microsoft.com/office/powerpoint/2010/main" val="3153666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Vibration Analysis: Time domain and frequency domain waveform analysis identifies changes in amplitude and frequency patterns, suggesting repair or replacement. This technology presumes that source vibration frequencies can be identified and assigned to specific components of the test subject. </a:t>
            </a:r>
          </a:p>
          <a:p>
            <a:pPr marL="171450" indent="-171450">
              <a:buFont typeface="Arial" panose="020B0604020202020204" pitchFamily="34" charset="0"/>
              <a:buChar char="•"/>
            </a:pPr>
            <a:r>
              <a:rPr lang="en-US" dirty="0"/>
              <a:t>Oil Analysis: In depth analysis of wear particles, viscosity, acidity, and raw elements. By capturing a small sample of oil from a source and comparing to baseline samples, potential problems can be seen well in advance of a failure. </a:t>
            </a:r>
          </a:p>
          <a:p>
            <a:pPr marL="171450" indent="-171450">
              <a:buFont typeface="Arial" panose="020B0604020202020204" pitchFamily="34" charset="0"/>
              <a:buChar char="•"/>
            </a:pPr>
            <a:r>
              <a:rPr lang="en-US" dirty="0"/>
              <a:t>Infrared Thermography: Specialized cameras and detection probes sense heat at frequencies just below visible light. Operators can detect abnormal heat sources and compare to baseline data for temperature changes. Because infrared cameras detect relative heat, they are also useful in detecting cold areas, liquid levels in vessels, and escaping gases. </a:t>
            </a:r>
          </a:p>
          <a:p>
            <a:pPr marL="171450" indent="-171450">
              <a:buFont typeface="Arial" panose="020B0604020202020204" pitchFamily="34" charset="0"/>
              <a:buChar char="•"/>
            </a:pPr>
            <a:r>
              <a:rPr lang="en-US" dirty="0"/>
              <a:t>Ultrasonic Detection: Ultrasonic frequencies are captured to detect wall thickness, corrosion and blistering, erosion, flow dynamics, and wear patterns. By comparing data to standards, change rates can be measured and lifetimes projected. </a:t>
            </a:r>
          </a:p>
        </p:txBody>
      </p:sp>
      <p:sp>
        <p:nvSpPr>
          <p:cNvPr id="4" name="Slide Number Placeholder 3"/>
          <p:cNvSpPr>
            <a:spLocks noGrp="1"/>
          </p:cNvSpPr>
          <p:nvPr>
            <p:ph type="sldNum" sz="quarter" idx="10"/>
          </p:nvPr>
        </p:nvSpPr>
        <p:spPr/>
        <p:txBody>
          <a:bodyPr/>
          <a:lstStyle/>
          <a:p>
            <a:fld id="{BCD1D1ED-24B1-4D3F-9535-A34A8CB73DF7}" type="slidenum">
              <a:rPr lang="en-US" smtClean="0"/>
              <a:t>35</a:t>
            </a:fld>
            <a:endParaRPr lang="en-US"/>
          </a:p>
        </p:txBody>
      </p:sp>
    </p:spTree>
    <p:extLst>
      <p:ext uri="{BB962C8B-B14F-4D97-AF65-F5344CB8AC3E}">
        <p14:creationId xmlns:p14="http://schemas.microsoft.com/office/powerpoint/2010/main" val="2592114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36</a:t>
            </a:fld>
            <a:endParaRPr lang="en-US"/>
          </a:p>
        </p:txBody>
      </p:sp>
    </p:spTree>
    <p:extLst>
      <p:ext uri="{BB962C8B-B14F-4D97-AF65-F5344CB8AC3E}">
        <p14:creationId xmlns:p14="http://schemas.microsoft.com/office/powerpoint/2010/main" val="2457672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37</a:t>
            </a:fld>
            <a:endParaRPr lang="en-US"/>
          </a:p>
        </p:txBody>
      </p:sp>
    </p:spTree>
    <p:extLst>
      <p:ext uri="{BB962C8B-B14F-4D97-AF65-F5344CB8AC3E}">
        <p14:creationId xmlns:p14="http://schemas.microsoft.com/office/powerpoint/2010/main" val="1863845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38</a:t>
            </a:fld>
            <a:endParaRPr lang="en-US"/>
          </a:p>
        </p:txBody>
      </p:sp>
    </p:spTree>
    <p:extLst>
      <p:ext uri="{BB962C8B-B14F-4D97-AF65-F5344CB8AC3E}">
        <p14:creationId xmlns:p14="http://schemas.microsoft.com/office/powerpoint/2010/main" val="2238673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Both manual and online systems are in place across a variety of applications and industries; however, they are not always a good fit. </a:t>
            </a:r>
          </a:p>
          <a:p>
            <a:r>
              <a:rPr lang="en-US" altLang="ko-KR" dirty="0"/>
              <a:t>Manual data collection is insufficient in many applications due to the potential for user error, the high cost to train and keep experts, and the manpower required for frequent data collection. </a:t>
            </a:r>
          </a:p>
          <a:p>
            <a:r>
              <a:rPr lang="en-US" altLang="ko-KR" dirty="0"/>
              <a:t>Online systems allow more reliable and frequent data collection. </a:t>
            </a:r>
          </a:p>
          <a:p>
            <a:r>
              <a:rPr lang="en-US" altLang="ko-KR" dirty="0"/>
              <a:t>However, the cost of purchasing and deploying the modules and the network and power infrastructure can be prohibitive. </a:t>
            </a:r>
          </a:p>
          <a:p>
            <a:r>
              <a:rPr lang="en-US" altLang="ko-KR" dirty="0"/>
              <a:t>Online solutions are appropriate for equipment and systems with a potential cost impact greater than $250K. </a:t>
            </a:r>
          </a:p>
          <a:p>
            <a:r>
              <a:rPr lang="en-US" altLang="ko-KR" dirty="0"/>
              <a:t>For the majority of equipment in a typical industrial deployment, an online system provides an insufficient return on investment. </a:t>
            </a:r>
          </a:p>
          <a:p>
            <a:r>
              <a:rPr lang="en-US" altLang="ko-KR" dirty="0"/>
              <a:t>An industry cross section shows that online system penetration into the market is less than 10%, primarily due to cost. </a:t>
            </a:r>
          </a:p>
          <a:p>
            <a:r>
              <a:rPr lang="en-US" altLang="ko-KR" dirty="0"/>
              <a:t>In the remaining 90% of the market, 20% use manual data collection, and most are not happy with the level of prediction and correlation they provide. Finding a solution to address this market and tap into the remaining 70% may represent a killer application for wireless sensor networks. </a:t>
            </a:r>
            <a:endParaRPr lang="ko-KR" altLang="en-US" dirty="0"/>
          </a:p>
        </p:txBody>
      </p:sp>
      <p:sp>
        <p:nvSpPr>
          <p:cNvPr id="4" name="슬라이드 번호 개체 틀 3"/>
          <p:cNvSpPr>
            <a:spLocks noGrp="1"/>
          </p:cNvSpPr>
          <p:nvPr>
            <p:ph type="sldNum" sz="quarter" idx="5"/>
          </p:nvPr>
        </p:nvSpPr>
        <p:spPr/>
        <p:txBody>
          <a:bodyPr/>
          <a:lstStyle/>
          <a:p>
            <a:fld id="{BCD1D1ED-24B1-4D3F-9535-A34A8CB73DF7}" type="slidenum">
              <a:rPr lang="en-US" smtClean="0"/>
              <a:t>39</a:t>
            </a:fld>
            <a:endParaRPr lang="en-US"/>
          </a:p>
        </p:txBody>
      </p:sp>
    </p:spTree>
    <p:extLst>
      <p:ext uri="{BB962C8B-B14F-4D97-AF65-F5344CB8AC3E}">
        <p14:creationId xmlns:p14="http://schemas.microsoft.com/office/powerpoint/2010/main" val="419499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a:t>
            </a:fld>
            <a:endParaRPr lang="en-US"/>
          </a:p>
        </p:txBody>
      </p:sp>
    </p:spTree>
    <p:extLst>
      <p:ext uri="{BB962C8B-B14F-4D97-AF65-F5344CB8AC3E}">
        <p14:creationId xmlns:p14="http://schemas.microsoft.com/office/powerpoint/2010/main" val="3521995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40</a:t>
            </a:fld>
            <a:endParaRPr lang="en-US"/>
          </a:p>
        </p:txBody>
      </p:sp>
    </p:spTree>
    <p:extLst>
      <p:ext uri="{BB962C8B-B14F-4D97-AF65-F5344CB8AC3E}">
        <p14:creationId xmlns:p14="http://schemas.microsoft.com/office/powerpoint/2010/main" val="609561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41</a:t>
            </a:fld>
            <a:endParaRPr lang="en-US"/>
          </a:p>
        </p:txBody>
      </p:sp>
    </p:spTree>
    <p:extLst>
      <p:ext uri="{BB962C8B-B14F-4D97-AF65-F5344CB8AC3E}">
        <p14:creationId xmlns:p14="http://schemas.microsoft.com/office/powerpoint/2010/main" val="812935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42</a:t>
            </a:fld>
            <a:endParaRPr lang="en-US"/>
          </a:p>
        </p:txBody>
      </p:sp>
    </p:spTree>
    <p:extLst>
      <p:ext uri="{BB962C8B-B14F-4D97-AF65-F5344CB8AC3E}">
        <p14:creationId xmlns:p14="http://schemas.microsoft.com/office/powerpoint/2010/main" val="1326362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43</a:t>
            </a:fld>
            <a:endParaRPr lang="en-US" dirty="0"/>
          </a:p>
        </p:txBody>
      </p:sp>
    </p:spTree>
    <p:extLst>
      <p:ext uri="{BB962C8B-B14F-4D97-AF65-F5344CB8AC3E}">
        <p14:creationId xmlns:p14="http://schemas.microsoft.com/office/powerpoint/2010/main" val="3358932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44</a:t>
            </a:fld>
            <a:endParaRPr lang="en-US"/>
          </a:p>
        </p:txBody>
      </p:sp>
    </p:spTree>
    <p:extLst>
      <p:ext uri="{BB962C8B-B14F-4D97-AF65-F5344CB8AC3E}">
        <p14:creationId xmlns:p14="http://schemas.microsoft.com/office/powerpoint/2010/main" val="2029941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D1D1ED-24B1-4D3F-9535-A34A8CB73DF7}" type="slidenum">
              <a:rPr lang="en-US" smtClean="0"/>
              <a:t>45</a:t>
            </a:fld>
            <a:endParaRPr lang="en-US"/>
          </a:p>
        </p:txBody>
      </p:sp>
    </p:spTree>
    <p:extLst>
      <p:ext uri="{BB962C8B-B14F-4D97-AF65-F5344CB8AC3E}">
        <p14:creationId xmlns:p14="http://schemas.microsoft.com/office/powerpoint/2010/main" val="1538502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Acceleration signature peak-to-peak amplitude and variance values (the variance of 512 samples within one fast Fourier transform (FFT) window) are selected as vibration signal fault features in the time domain, while the 12 most frequently occurring frequency components were counted and selected as the fault features in the frequency domain. These fault features will be used to classify the healthy motor and the motor subjected to loose feet or mass imbalance.</a:t>
            </a:r>
          </a:p>
          <a:p>
            <a:endParaRPr lang="en-US" dirty="0"/>
          </a:p>
          <a:p>
            <a:r>
              <a:rPr lang="en-US" dirty="0"/>
              <a:t>Stator current signal is employed to identify motor load changes. Motor load changes or faults will affect the load torque of the motor. </a:t>
            </a:r>
          </a:p>
          <a:p>
            <a:r>
              <a:rPr lang="en-US" dirty="0"/>
              <a:t>Continuous monitoring of the amplitude of the stator current signal can be used to find the abrupt change of load due to load side faults such as a broken connection shaft. </a:t>
            </a:r>
          </a:p>
          <a:p>
            <a:r>
              <a:rPr lang="en-US" dirty="0"/>
              <a:t>In addition, periodic load torque changes with the rotational speed can affect the stator current signal spectrum and produce the current harmonics. </a:t>
            </a:r>
          </a:p>
          <a:p>
            <a:endParaRPr lang="en-US" dirty="0"/>
          </a:p>
          <a:p>
            <a:r>
              <a:rPr lang="en-US" dirty="0"/>
              <a:t>In this paper, the load changes are tested by the modulation of a resistor connected to a generator used as a load, which is not a cyclic load variation, and do not give other current harmonics. Therefore, for the stator current signal, only peak-to-peak amplitude and variance value in the time domain are selected as fault features. </a:t>
            </a:r>
          </a:p>
          <a:p>
            <a:endParaRPr lang="en-US" dirty="0"/>
          </a:p>
          <a:p>
            <a:r>
              <a:rPr lang="en-US" dirty="0"/>
              <a:t>The selected fault features in this experiment are summarized in Table I.</a:t>
            </a:r>
          </a:p>
          <a:p>
            <a:endParaRPr lang="en-US" dirty="0"/>
          </a:p>
          <a:p>
            <a:pPr marL="171450" indent="-171450">
              <a:buFont typeface="Arial" panose="020B0604020202020204" pitchFamily="34" charset="0"/>
              <a:buChar char="•"/>
            </a:pPr>
            <a:r>
              <a:rPr lang="en-US" dirty="0"/>
              <a:t>For the vibration signal, the inputs of the neural network were the 14 fault features (x1, x2,...,x14) extracted as described earlier (12 frequency features, peak-to-peak current amplitude, and variance). </a:t>
            </a:r>
          </a:p>
          <a:p>
            <a:pPr marL="171450" indent="-171450">
              <a:buFont typeface="Arial" panose="020B0604020202020204" pitchFamily="34" charset="0"/>
              <a:buChar char="•"/>
            </a:pPr>
            <a:r>
              <a:rPr lang="en-US" dirty="0"/>
              <a:t>For the stator current signal, the inputs of the neural network were two features in the time domain: the peak-to-peak amplitude and variance.  </a:t>
            </a:r>
          </a:p>
        </p:txBody>
      </p:sp>
      <p:sp>
        <p:nvSpPr>
          <p:cNvPr id="4" name="Slide Number Placeholder 3"/>
          <p:cNvSpPr>
            <a:spLocks noGrp="1"/>
          </p:cNvSpPr>
          <p:nvPr>
            <p:ph type="sldNum" sz="quarter" idx="10"/>
          </p:nvPr>
        </p:nvSpPr>
        <p:spPr/>
        <p:txBody>
          <a:bodyPr/>
          <a:lstStyle/>
          <a:p>
            <a:fld id="{BCD1D1ED-24B1-4D3F-9535-A34A8CB73DF7}" type="slidenum">
              <a:rPr lang="en-US" smtClean="0"/>
              <a:t>46</a:t>
            </a:fld>
            <a:endParaRPr lang="en-US"/>
          </a:p>
        </p:txBody>
      </p:sp>
    </p:spTree>
    <p:extLst>
      <p:ext uri="{BB962C8B-B14F-4D97-AF65-F5344CB8AC3E}">
        <p14:creationId xmlns:p14="http://schemas.microsoft.com/office/powerpoint/2010/main" val="1426447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47</a:t>
            </a:fld>
            <a:endParaRPr lang="en-US"/>
          </a:p>
        </p:txBody>
      </p:sp>
    </p:spTree>
    <p:extLst>
      <p:ext uri="{BB962C8B-B14F-4D97-AF65-F5344CB8AC3E}">
        <p14:creationId xmlns:p14="http://schemas.microsoft.com/office/powerpoint/2010/main" val="186978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48</a:t>
            </a:fld>
            <a:endParaRPr lang="en-US"/>
          </a:p>
        </p:txBody>
      </p:sp>
    </p:spTree>
    <p:extLst>
      <p:ext uri="{BB962C8B-B14F-4D97-AF65-F5344CB8AC3E}">
        <p14:creationId xmlns:p14="http://schemas.microsoft.com/office/powerpoint/2010/main" val="670521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49</a:t>
            </a:fld>
            <a:endParaRPr lang="en-US"/>
          </a:p>
        </p:txBody>
      </p:sp>
    </p:spTree>
    <p:extLst>
      <p:ext uri="{BB962C8B-B14F-4D97-AF65-F5344CB8AC3E}">
        <p14:creationId xmlns:p14="http://schemas.microsoft.com/office/powerpoint/2010/main" val="379413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5</a:t>
            </a:fld>
            <a:endParaRPr lang="en-US" dirty="0"/>
          </a:p>
        </p:txBody>
      </p:sp>
    </p:spTree>
    <p:extLst>
      <p:ext uri="{BB962C8B-B14F-4D97-AF65-F5344CB8AC3E}">
        <p14:creationId xmlns:p14="http://schemas.microsoft.com/office/powerpoint/2010/main" val="700013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fault diagnosis based on data fusion using the outputs of two primary vibration classifiers is conducted, and the selected fault diagnosis results by classifier fusion are given in Table V. We can see that one fusion result is 0.8318 for the healthy motor with 15-Ω load, while all of the other results are more than 0.97.</a:t>
            </a:r>
          </a:p>
          <a:p>
            <a:endParaRPr lang="en-US" dirty="0"/>
          </a:p>
          <a:p>
            <a:r>
              <a:rPr lang="en-US" dirty="0"/>
              <a:t>Fourth, the diagnosis results of three primary vibration classifiers were combined. From Table V, we can see that one fusion result for the motor subjected to 18-g imbalance (last row, right column) is 0.8401, which has decreased from 0.9883 from the result using two-vibration-classifier data fusion. This</a:t>
            </a:r>
          </a:p>
          <a:p>
            <a:r>
              <a:rPr lang="en-US" dirty="0"/>
              <a:t>is because of the fusion of a wrong result given by the stator current classifier.</a:t>
            </a:r>
          </a:p>
          <a:p>
            <a:endParaRPr lang="en-US" dirty="0"/>
          </a:p>
          <a:p>
            <a:r>
              <a:rPr lang="en-US" dirty="0"/>
              <a:t>Fifth, </a:t>
            </a:r>
            <a:r>
              <a:rPr lang="en-US" b="1" dirty="0"/>
              <a:t>the proposed data fusion approach </a:t>
            </a:r>
            <a:r>
              <a:rPr lang="en-US" dirty="0"/>
              <a:t>with two steps was conducted. Two vibration classifiers were first fused. </a:t>
            </a:r>
          </a:p>
          <a:p>
            <a:r>
              <a:rPr lang="en-US" dirty="0"/>
              <a:t>The result of the stator current classifier is then combined or not, depending on the fusion results of the two vibration classifiers. </a:t>
            </a:r>
          </a:p>
          <a:p>
            <a:endParaRPr lang="en-US" dirty="0"/>
          </a:p>
          <a:p>
            <a:pPr marL="171450" indent="-171450">
              <a:buFont typeface="Arial" panose="020B0604020202020204" pitchFamily="34" charset="0"/>
              <a:buChar char="•"/>
            </a:pPr>
            <a:r>
              <a:rPr lang="en-US" dirty="0"/>
              <a:t>If the primary fusion result of the two vibration fault classifiers shows that </a:t>
            </a:r>
            <a:r>
              <a:rPr lang="en-US" b="1" u="sng" dirty="0"/>
              <a:t>the motor is a healthy one</a:t>
            </a:r>
            <a:r>
              <a:rPr lang="en-US" dirty="0"/>
              <a:t>, the diagnosis result of the stator current classifier will be fused with the primary fusion result to further detect whether there is a load fault. </a:t>
            </a:r>
          </a:p>
          <a:p>
            <a:pPr marL="171450" indent="-171450">
              <a:buFont typeface="Arial" panose="020B0604020202020204" pitchFamily="34" charset="0"/>
              <a:buChar char="•"/>
            </a:pPr>
            <a:r>
              <a:rPr lang="en-US" dirty="0"/>
              <a:t>If the primary fusion result of the two vibration fault classifiers indicates that </a:t>
            </a:r>
            <a:r>
              <a:rPr lang="en-US" b="1" u="sng" dirty="0"/>
              <a:t>the motor is subjected to the loose feet or imbalance</a:t>
            </a:r>
            <a:r>
              <a:rPr lang="en-US" dirty="0"/>
              <a:t>, the result of the local stator current classifier will not be used in the second fusing step, and the fusion result of the two vibration classifiers will be the final diagnosis result. </a:t>
            </a:r>
          </a:p>
          <a:p>
            <a:endParaRPr lang="en-US" dirty="0"/>
          </a:p>
          <a:p>
            <a:r>
              <a:rPr lang="en-US" dirty="0"/>
              <a:t>From Table V, it is clear that all of the final fusion results using this two-step fusion approach (shaded cells) are more than 98%. </a:t>
            </a:r>
          </a:p>
          <a:p>
            <a:r>
              <a:rPr lang="en-US" dirty="0"/>
              <a:t>The data fusion results using three classifiers (VH, VE, and SC) for LF_R15 and 18g I_R15 have a strikethrough to indicate that these fusion results are not used as the final result</a:t>
            </a:r>
          </a:p>
        </p:txBody>
      </p:sp>
      <p:sp>
        <p:nvSpPr>
          <p:cNvPr id="4" name="Slide Number Placeholder 3"/>
          <p:cNvSpPr>
            <a:spLocks noGrp="1"/>
          </p:cNvSpPr>
          <p:nvPr>
            <p:ph type="sldNum" sz="quarter" idx="10"/>
          </p:nvPr>
        </p:nvSpPr>
        <p:spPr/>
        <p:txBody>
          <a:bodyPr/>
          <a:lstStyle/>
          <a:p>
            <a:fld id="{BCD1D1ED-24B1-4D3F-9535-A34A8CB73DF7}" type="slidenum">
              <a:rPr lang="en-US" smtClean="0"/>
              <a:t>50</a:t>
            </a:fld>
            <a:endParaRPr lang="en-US"/>
          </a:p>
        </p:txBody>
      </p:sp>
    </p:spTree>
    <p:extLst>
      <p:ext uri="{BB962C8B-B14F-4D97-AF65-F5344CB8AC3E}">
        <p14:creationId xmlns:p14="http://schemas.microsoft.com/office/powerpoint/2010/main" val="34709305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CD1D1ED-24B1-4D3F-9535-A34A8CB73DF7}" type="slidenum">
              <a:rPr lang="en-US" smtClean="0"/>
              <a:t>51</a:t>
            </a:fld>
            <a:endParaRPr lang="en-US"/>
          </a:p>
        </p:txBody>
      </p:sp>
    </p:spTree>
    <p:extLst>
      <p:ext uri="{BB962C8B-B14F-4D97-AF65-F5344CB8AC3E}">
        <p14:creationId xmlns:p14="http://schemas.microsoft.com/office/powerpoint/2010/main" val="20495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52</a:t>
            </a:fld>
            <a:endParaRPr lang="en-US"/>
          </a:p>
        </p:txBody>
      </p:sp>
    </p:spTree>
    <p:extLst>
      <p:ext uri="{BB962C8B-B14F-4D97-AF65-F5344CB8AC3E}">
        <p14:creationId xmlns:p14="http://schemas.microsoft.com/office/powerpoint/2010/main" val="2860724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BCD1D1ED-24B1-4D3F-9535-A34A8CB73DF7}" type="slidenum">
              <a:rPr lang="en-US" smtClean="0"/>
              <a:t>6</a:t>
            </a:fld>
            <a:endParaRPr lang="en-US"/>
          </a:p>
        </p:txBody>
      </p:sp>
    </p:spTree>
    <p:extLst>
      <p:ext uri="{BB962C8B-B14F-4D97-AF65-F5344CB8AC3E}">
        <p14:creationId xmlns:p14="http://schemas.microsoft.com/office/powerpoint/2010/main" val="327128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8 Different types of sensors</a:t>
            </a:r>
          </a:p>
          <a:p>
            <a:r>
              <a:rPr lang="en-US" dirty="0"/>
              <a:t>Microphone</a:t>
            </a:r>
            <a:r>
              <a:rPr lang="en-US" baseline="0" dirty="0"/>
              <a:t> and camera – most ubiquitous sensors</a:t>
            </a:r>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7</a:t>
            </a:fld>
            <a:endParaRPr lang="en-US" dirty="0"/>
          </a:p>
        </p:txBody>
      </p:sp>
    </p:spTree>
    <p:extLst>
      <p:ext uri="{BB962C8B-B14F-4D97-AF65-F5344CB8AC3E}">
        <p14:creationId xmlns:p14="http://schemas.microsoft.com/office/powerpoint/2010/main" val="141042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A5CC85-40E1-4FE2-83B7-455A88964024}" type="slidenum">
              <a:rPr lang="en-US" smtClean="0"/>
              <a:pPr/>
              <a:t>8</a:t>
            </a:fld>
            <a:endParaRPr lang="en-US" dirty="0"/>
          </a:p>
        </p:txBody>
      </p:sp>
    </p:spTree>
    <p:extLst>
      <p:ext uri="{BB962C8B-B14F-4D97-AF65-F5344CB8AC3E}">
        <p14:creationId xmlns:p14="http://schemas.microsoft.com/office/powerpoint/2010/main" val="180735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A5CC85-40E1-4FE2-83B7-455A88964024}" type="slidenum">
              <a:rPr lang="en-US" smtClean="0"/>
              <a:pPr/>
              <a:t>9</a:t>
            </a:fld>
            <a:endParaRPr lang="en-US" dirty="0"/>
          </a:p>
        </p:txBody>
      </p:sp>
    </p:spTree>
    <p:extLst>
      <p:ext uri="{BB962C8B-B14F-4D97-AF65-F5344CB8AC3E}">
        <p14:creationId xmlns:p14="http://schemas.microsoft.com/office/powerpoint/2010/main" val="116988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E05FFB-5614-4D74-89A8-B822B5CF3F8C}" type="datetimeFigureOut">
              <a:rPr lang="en-US" smtClean="0"/>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28465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05FFB-5614-4D74-89A8-B822B5CF3F8C}" type="datetimeFigureOut">
              <a:rPr lang="en-US" smtClean="0"/>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79225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05FFB-5614-4D74-89A8-B822B5CF3F8C}" type="datetimeFigureOut">
              <a:rPr lang="en-US" smtClean="0"/>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274681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05FFB-5614-4D74-89A8-B822B5CF3F8C}" type="datetimeFigureOut">
              <a:rPr lang="en-US" smtClean="0"/>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217438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E05FFB-5614-4D74-89A8-B822B5CF3F8C}" type="datetimeFigureOut">
              <a:rPr lang="en-US" smtClean="0"/>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325643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05FFB-5614-4D74-89A8-B822B5CF3F8C}" type="datetimeFigureOut">
              <a:rPr lang="en-US" smtClean="0"/>
              <a:t>3/7/22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114069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E05FFB-5614-4D74-89A8-B822B5CF3F8C}" type="datetimeFigureOut">
              <a:rPr lang="en-US" smtClean="0"/>
              <a:t>3/7/22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211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E05FFB-5614-4D74-89A8-B822B5CF3F8C}" type="datetimeFigureOut">
              <a:rPr lang="en-US" smtClean="0"/>
              <a:t>3/7/22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365696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05FFB-5614-4D74-89A8-B822B5CF3F8C}" type="datetimeFigureOut">
              <a:rPr lang="en-US" smtClean="0"/>
              <a:t>3/7/22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284538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E05FFB-5614-4D74-89A8-B822B5CF3F8C}" type="datetimeFigureOut">
              <a:rPr lang="en-US" smtClean="0"/>
              <a:t>3/7/22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4200681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E05FFB-5614-4D74-89A8-B822B5CF3F8C}" type="datetimeFigureOut">
              <a:rPr lang="en-US" smtClean="0"/>
              <a:t>3/7/22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388925-E6AB-441E-A0ED-7C9AA856E167}" type="slidenum">
              <a:rPr lang="en-US" smtClean="0"/>
              <a:t>‹#›</a:t>
            </a:fld>
            <a:endParaRPr lang="en-US"/>
          </a:p>
        </p:txBody>
      </p:sp>
    </p:spTree>
    <p:extLst>
      <p:ext uri="{BB962C8B-B14F-4D97-AF65-F5344CB8AC3E}">
        <p14:creationId xmlns:p14="http://schemas.microsoft.com/office/powerpoint/2010/main" val="58989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E05FFB-5614-4D74-89A8-B822B5CF3F8C}" type="datetimeFigureOut">
              <a:rPr lang="en-US" smtClean="0"/>
              <a:t>3/7/22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88925-E6AB-441E-A0ED-7C9AA856E167}" type="slidenum">
              <a:rPr lang="en-US" smtClean="0"/>
              <a:t>‹#›</a:t>
            </a:fld>
            <a:endParaRPr lang="en-US"/>
          </a:p>
        </p:txBody>
      </p:sp>
    </p:spTree>
    <p:extLst>
      <p:ext uri="{BB962C8B-B14F-4D97-AF65-F5344CB8AC3E}">
        <p14:creationId xmlns:p14="http://schemas.microsoft.com/office/powerpoint/2010/main" val="907207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tiny.cc/y3wouz"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oi.org/10.4108/ICST.BODYNETS2009.6036" TargetMode="External"/><Relationship Id="rId5" Type="http://schemas.openxmlformats.org/officeDocument/2006/relationships/hyperlink" Target="https://dl.acm.org/doi/pdf/10.1145/1889681.1889687" TargetMode="Externa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67C97D-2B6A-4A3F-A9ED-0CF502484EA1}"/>
              </a:ext>
            </a:extLst>
          </p:cNvPr>
          <p:cNvSpPr>
            <a:spLocks noGrp="1"/>
          </p:cNvSpPr>
          <p:nvPr>
            <p:ph type="ctrTitle"/>
          </p:nvPr>
        </p:nvSpPr>
        <p:spPr>
          <a:xfrm>
            <a:off x="-3880" y="702015"/>
            <a:ext cx="9147880" cy="732491"/>
          </a:xfrm>
        </p:spPr>
        <p:txBody>
          <a:bodyPr/>
          <a:lstStyle/>
          <a:p>
            <a:r>
              <a:rPr lang="en-US" altLang="ko-KR" sz="4000" dirty="0">
                <a:latin typeface="Gill Sans MT" panose="020B0502020104020203" pitchFamily="34" charset="0"/>
              </a:rPr>
              <a:t>EE5104 Data Science</a:t>
            </a:r>
            <a:endParaRPr lang="ko-KR" altLang="en-US" sz="4000" dirty="0">
              <a:latin typeface="Gill Sans MT" panose="020B0502020104020203" pitchFamily="34" charset="0"/>
            </a:endParaRPr>
          </a:p>
        </p:txBody>
      </p:sp>
      <p:sp>
        <p:nvSpPr>
          <p:cNvPr id="3" name="부제목 2">
            <a:extLst>
              <a:ext uri="{FF2B5EF4-FFF2-40B4-BE49-F238E27FC236}">
                <a16:creationId xmlns:a16="http://schemas.microsoft.com/office/drawing/2014/main" id="{77CEB185-D099-4739-9AF7-75CE35C5E9E9}"/>
              </a:ext>
            </a:extLst>
          </p:cNvPr>
          <p:cNvSpPr>
            <a:spLocks noGrp="1"/>
          </p:cNvSpPr>
          <p:nvPr>
            <p:ph type="subTitle" idx="1"/>
          </p:nvPr>
        </p:nvSpPr>
        <p:spPr>
          <a:xfrm>
            <a:off x="555625" y="4861150"/>
            <a:ext cx="8029576" cy="973075"/>
          </a:xfrm>
        </p:spPr>
        <p:txBody>
          <a:bodyPr>
            <a:normAutofit lnSpcReduction="10000"/>
          </a:bodyPr>
          <a:lstStyle/>
          <a:p>
            <a:pPr marL="514350" indent="-514350" algn="l">
              <a:buFont typeface="Arial" panose="020B0604020202020204" pitchFamily="34" charset="0"/>
              <a:buChar char="•"/>
            </a:pPr>
            <a:r>
              <a:rPr lang="en-US" altLang="ko-KR" sz="2800" dirty="0">
                <a:solidFill>
                  <a:schemeClr val="tx1"/>
                </a:solidFill>
                <a:latin typeface="Gill Sans MT" panose="020B0502020104020203" pitchFamily="34" charset="0"/>
              </a:rPr>
              <a:t>Turn your video on</a:t>
            </a:r>
          </a:p>
          <a:p>
            <a:pPr marL="514350" indent="-514350" algn="l">
              <a:buFont typeface="Arial" panose="020B0604020202020204" pitchFamily="34" charset="0"/>
              <a:buChar char="•"/>
            </a:pPr>
            <a:r>
              <a:rPr lang="en-US" altLang="ko-KR" sz="2800" dirty="0">
                <a:latin typeface="Gill Sans MT" panose="020B0502020104020203" pitchFamily="34" charset="0"/>
              </a:rPr>
              <a:t>Check out lecture materials posted in the syllabus </a:t>
            </a:r>
            <a:endParaRPr lang="en-US" altLang="ko-KR" sz="2800" dirty="0">
              <a:solidFill>
                <a:schemeClr val="tx1"/>
              </a:solidFill>
              <a:latin typeface="Gill Sans MT" panose="020B0502020104020203" pitchFamily="34" charset="0"/>
            </a:endParaRPr>
          </a:p>
        </p:txBody>
      </p:sp>
      <p:grpSp>
        <p:nvGrpSpPr>
          <p:cNvPr id="14" name="그룹 13">
            <a:extLst>
              <a:ext uri="{FF2B5EF4-FFF2-40B4-BE49-F238E27FC236}">
                <a16:creationId xmlns:a16="http://schemas.microsoft.com/office/drawing/2014/main" id="{D309562D-DB99-4005-955A-AAB15E5EEC07}"/>
              </a:ext>
            </a:extLst>
          </p:cNvPr>
          <p:cNvGrpSpPr/>
          <p:nvPr/>
        </p:nvGrpSpPr>
        <p:grpSpPr>
          <a:xfrm>
            <a:off x="4154177" y="4782623"/>
            <a:ext cx="3458520" cy="497089"/>
            <a:chOff x="4572000" y="2366353"/>
            <a:chExt cx="3667164" cy="527077"/>
          </a:xfrm>
        </p:grpSpPr>
        <p:pic>
          <p:nvPicPr>
            <p:cNvPr id="11" name="그림 10">
              <a:extLst>
                <a:ext uri="{FF2B5EF4-FFF2-40B4-BE49-F238E27FC236}">
                  <a16:creationId xmlns:a16="http://schemas.microsoft.com/office/drawing/2014/main" id="{CBDFC842-57C1-4434-A215-BECBD35AB160}"/>
                </a:ext>
              </a:extLst>
            </p:cNvPr>
            <p:cNvPicPr>
              <a:picLocks noChangeAspect="1"/>
            </p:cNvPicPr>
            <p:nvPr/>
          </p:nvPicPr>
          <p:blipFill>
            <a:blip r:embed="rId3"/>
            <a:stretch>
              <a:fillRect/>
            </a:stretch>
          </p:blipFill>
          <p:spPr>
            <a:xfrm>
              <a:off x="4572000" y="2366353"/>
              <a:ext cx="1765391" cy="527077"/>
            </a:xfrm>
            <a:prstGeom prst="rect">
              <a:avLst/>
            </a:prstGeom>
          </p:spPr>
        </p:pic>
        <p:pic>
          <p:nvPicPr>
            <p:cNvPr id="12" name="그림 11">
              <a:extLst>
                <a:ext uri="{FF2B5EF4-FFF2-40B4-BE49-F238E27FC236}">
                  <a16:creationId xmlns:a16="http://schemas.microsoft.com/office/drawing/2014/main" id="{5974F342-14DB-4EBF-B4D5-D84CAE9A2478}"/>
                </a:ext>
              </a:extLst>
            </p:cNvPr>
            <p:cNvPicPr>
              <a:picLocks noChangeAspect="1"/>
            </p:cNvPicPr>
            <p:nvPr/>
          </p:nvPicPr>
          <p:blipFill>
            <a:blip r:embed="rId4"/>
            <a:stretch>
              <a:fillRect/>
            </a:stretch>
          </p:blipFill>
          <p:spPr>
            <a:xfrm>
              <a:off x="6696035" y="2366353"/>
              <a:ext cx="1543129" cy="514376"/>
            </a:xfrm>
            <a:prstGeom prst="rect">
              <a:avLst/>
            </a:prstGeom>
          </p:spPr>
        </p:pic>
        <p:sp>
          <p:nvSpPr>
            <p:cNvPr id="13" name="화살표: 오른쪽 12">
              <a:extLst>
                <a:ext uri="{FF2B5EF4-FFF2-40B4-BE49-F238E27FC236}">
                  <a16:creationId xmlns:a16="http://schemas.microsoft.com/office/drawing/2014/main" id="{97F66C54-DDCD-4CD6-BF37-383DF6D73802}"/>
                </a:ext>
              </a:extLst>
            </p:cNvPr>
            <p:cNvSpPr/>
            <p:nvPr/>
          </p:nvSpPr>
          <p:spPr>
            <a:xfrm>
              <a:off x="6410739" y="2433041"/>
              <a:ext cx="219035"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latin typeface="Gill Sans MT" panose="020B0502020104020203" pitchFamily="34" charset="0"/>
              </a:endParaRPr>
            </a:p>
          </p:txBody>
        </p:sp>
      </p:grpSp>
      <p:sp>
        <p:nvSpPr>
          <p:cNvPr id="17" name="직사각형 16">
            <a:extLst>
              <a:ext uri="{FF2B5EF4-FFF2-40B4-BE49-F238E27FC236}">
                <a16:creationId xmlns:a16="http://schemas.microsoft.com/office/drawing/2014/main" id="{2DF22278-F18B-4760-A28C-48D5D1C62979}"/>
              </a:ext>
            </a:extLst>
          </p:cNvPr>
          <p:cNvSpPr/>
          <p:nvPr/>
        </p:nvSpPr>
        <p:spPr>
          <a:xfrm>
            <a:off x="377826" y="6031390"/>
            <a:ext cx="6034517" cy="523220"/>
          </a:xfrm>
          <a:prstGeom prst="rect">
            <a:avLst/>
          </a:prstGeom>
        </p:spPr>
        <p:txBody>
          <a:bodyPr wrap="square">
            <a:spAutoFit/>
          </a:bodyPr>
          <a:lstStyle/>
          <a:p>
            <a:r>
              <a:rPr lang="en-US" altLang="ko-KR" sz="2800" dirty="0">
                <a:latin typeface="Gill Sans MT" panose="020B0502020104020203" pitchFamily="34" charset="0"/>
              </a:rPr>
              <a:t>Up-to-date Syllabus:  </a:t>
            </a:r>
            <a:r>
              <a:rPr lang="en-US" altLang="ko-Kore-KR" sz="2400" u="sng" dirty="0">
                <a:hlinkClick r:id="rId5"/>
              </a:rPr>
              <a:t>http://tiny.cc/y3wouz</a:t>
            </a:r>
            <a:r>
              <a:rPr lang="en-US" altLang="ko-Kore-KR" sz="2400" dirty="0"/>
              <a:t> </a:t>
            </a:r>
            <a:endParaRPr lang="ko-KR" altLang="en-US" sz="2400" dirty="0">
              <a:latin typeface="Gill Sans MT" panose="020B0502020104020203" pitchFamily="34" charset="0"/>
            </a:endParaRPr>
          </a:p>
        </p:txBody>
      </p:sp>
      <p:cxnSp>
        <p:nvCxnSpPr>
          <p:cNvPr id="20" name="직선 연결선 19">
            <a:extLst>
              <a:ext uri="{FF2B5EF4-FFF2-40B4-BE49-F238E27FC236}">
                <a16:creationId xmlns:a16="http://schemas.microsoft.com/office/drawing/2014/main" id="{F1C48C7B-FBFB-42F7-9A7C-3B60C4450C61}"/>
              </a:ext>
            </a:extLst>
          </p:cNvPr>
          <p:cNvCxnSpPr>
            <a:cxnSpLocks/>
          </p:cNvCxnSpPr>
          <p:nvPr/>
        </p:nvCxnSpPr>
        <p:spPr>
          <a:xfrm>
            <a:off x="377826" y="4587025"/>
            <a:ext cx="8461374" cy="0"/>
          </a:xfrm>
          <a:prstGeom prst="line">
            <a:avLst/>
          </a:prstGeom>
        </p:spPr>
        <p:style>
          <a:lnRef idx="3">
            <a:schemeClr val="dk1"/>
          </a:lnRef>
          <a:fillRef idx="0">
            <a:schemeClr val="dk1"/>
          </a:fillRef>
          <a:effectRef idx="2">
            <a:schemeClr val="dk1"/>
          </a:effectRef>
          <a:fontRef idx="minor">
            <a:schemeClr val="tx1"/>
          </a:fontRef>
        </p:style>
      </p:cxnSp>
      <p:sp>
        <p:nvSpPr>
          <p:cNvPr id="22" name="부제목 2">
            <a:extLst>
              <a:ext uri="{FF2B5EF4-FFF2-40B4-BE49-F238E27FC236}">
                <a16:creationId xmlns:a16="http://schemas.microsoft.com/office/drawing/2014/main" id="{EC2D2D5F-D33C-45C9-A1C7-A5DE6E077327}"/>
              </a:ext>
            </a:extLst>
          </p:cNvPr>
          <p:cNvSpPr txBox="1">
            <a:spLocks/>
          </p:cNvSpPr>
          <p:nvPr/>
        </p:nvSpPr>
        <p:spPr bwMode="auto">
          <a:xfrm>
            <a:off x="555625" y="1783753"/>
            <a:ext cx="8029576" cy="205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indent="-514350" algn="l">
              <a:buFont typeface="Arial" panose="020B0604020202020204" pitchFamily="34" charset="0"/>
              <a:buChar char="•"/>
            </a:pPr>
            <a:r>
              <a:rPr lang="en-US" altLang="ko-KR" dirty="0">
                <a:solidFill>
                  <a:schemeClr val="tx1"/>
                </a:solidFill>
                <a:latin typeface="Gill Sans MT" panose="020B0502020104020203" pitchFamily="34" charset="0"/>
              </a:rPr>
              <a:t>Today</a:t>
            </a:r>
          </a:p>
          <a:p>
            <a:pPr marL="971550" lvl="1" indent="-514350" algn="l">
              <a:buFont typeface="Arial" panose="020B0604020202020204" pitchFamily="34" charset="0"/>
              <a:buChar char="•"/>
            </a:pPr>
            <a:r>
              <a:rPr lang="en-US" altLang="ko-KR" sz="2400" dirty="0">
                <a:solidFill>
                  <a:schemeClr val="tx1"/>
                </a:solidFill>
                <a:latin typeface="Gill Sans MT" panose="020B0502020104020203" pitchFamily="34" charset="0"/>
              </a:rPr>
              <a:t>Sensor Data Science : Process</a:t>
            </a:r>
            <a:r>
              <a:rPr lang="ko-KR" altLang="en-US" sz="2400" dirty="0">
                <a:solidFill>
                  <a:schemeClr val="tx1"/>
                </a:solidFill>
                <a:latin typeface="Gill Sans MT" panose="020B0502020104020203" pitchFamily="34" charset="0"/>
              </a:rPr>
              <a:t> </a:t>
            </a:r>
            <a:r>
              <a:rPr lang="en-US" altLang="ko-KR" sz="2400" dirty="0">
                <a:solidFill>
                  <a:schemeClr val="tx1"/>
                </a:solidFill>
                <a:latin typeface="Gill Sans MT" panose="020B0502020104020203" pitchFamily="34" charset="0"/>
              </a:rPr>
              <a:t>Overview</a:t>
            </a:r>
          </a:p>
        </p:txBody>
      </p:sp>
    </p:spTree>
    <p:extLst>
      <p:ext uri="{BB962C8B-B14F-4D97-AF65-F5344CB8AC3E}">
        <p14:creationId xmlns:p14="http://schemas.microsoft.com/office/powerpoint/2010/main" val="2502931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of Mobile Sensing</a:t>
            </a:r>
          </a:p>
        </p:txBody>
      </p:sp>
      <p:pic>
        <p:nvPicPr>
          <p:cNvPr id="4" name="Content Placeholder 3" descr="sensing_scale.png"/>
          <p:cNvPicPr>
            <a:picLocks noGrp="1" noChangeAspect="1"/>
          </p:cNvPicPr>
          <p:nvPr>
            <p:ph idx="1"/>
          </p:nvPr>
        </p:nvPicPr>
        <p:blipFill>
          <a:blip r:embed="rId3" cstate="print"/>
          <a:stretch>
            <a:fillRect/>
          </a:stretch>
        </p:blipFill>
        <p:spPr>
          <a:xfrm>
            <a:off x="693095" y="1393535"/>
            <a:ext cx="7714394" cy="5069460"/>
          </a:xfrm>
          <a:prstGeom prst="rect">
            <a:avLst/>
          </a:prstGeom>
          <a:ln>
            <a:noFill/>
          </a:ln>
          <a:effectLst>
            <a:softEdge rad="112500"/>
          </a:effectLst>
        </p:spPr>
      </p:pic>
    </p:spTree>
    <p:extLst>
      <p:ext uri="{BB962C8B-B14F-4D97-AF65-F5344CB8AC3E}">
        <p14:creationId xmlns:p14="http://schemas.microsoft.com/office/powerpoint/2010/main" val="177564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Sensing Paradigm</a:t>
            </a:r>
          </a:p>
        </p:txBody>
      </p:sp>
      <p:sp>
        <p:nvSpPr>
          <p:cNvPr id="3" name="Content Placeholder 2"/>
          <p:cNvSpPr>
            <a:spLocks noGrp="1"/>
          </p:cNvSpPr>
          <p:nvPr>
            <p:ph idx="1"/>
          </p:nvPr>
        </p:nvSpPr>
        <p:spPr/>
        <p:txBody>
          <a:bodyPr>
            <a:normAutofit fontScale="92500" lnSpcReduction="10000"/>
          </a:bodyPr>
          <a:lstStyle/>
          <a:p>
            <a:r>
              <a:rPr lang="en-US" dirty="0"/>
              <a:t>Participatory: active sensor data collection by users</a:t>
            </a:r>
          </a:p>
          <a:p>
            <a:pPr lvl="1"/>
            <a:r>
              <a:rPr lang="en-US" dirty="0"/>
              <a:t>Example: managing garbage cans by </a:t>
            </a:r>
            <a:r>
              <a:rPr lang="en-US" b="1" u="sng" dirty="0"/>
              <a:t>taking photos </a:t>
            </a:r>
          </a:p>
          <a:p>
            <a:pPr lvl="1"/>
            <a:r>
              <a:rPr lang="en-US" dirty="0"/>
              <a:t>Advantages: supports complex operations</a:t>
            </a:r>
          </a:p>
          <a:p>
            <a:pPr lvl="1"/>
            <a:r>
              <a:rPr lang="en-US" dirty="0"/>
              <a:t>Challenges: </a:t>
            </a:r>
          </a:p>
          <a:p>
            <a:pPr lvl="2"/>
            <a:r>
              <a:rPr lang="en-US" dirty="0"/>
              <a:t>Quality of data is dependent on participants</a:t>
            </a:r>
            <a:br>
              <a:rPr lang="en-US" dirty="0"/>
            </a:br>
            <a:endParaRPr lang="en-US" dirty="0"/>
          </a:p>
          <a:p>
            <a:r>
              <a:rPr lang="en-US" dirty="0"/>
              <a:t>Opportunistic: automated sensor data collection</a:t>
            </a:r>
          </a:p>
          <a:p>
            <a:pPr lvl="1"/>
            <a:r>
              <a:rPr lang="en-US" dirty="0"/>
              <a:t>Example: collecting GPS location traces from users’ phone</a:t>
            </a:r>
          </a:p>
          <a:p>
            <a:pPr lvl="1"/>
            <a:r>
              <a:rPr lang="en-US" dirty="0"/>
              <a:t>Advantages: lowers burden placed on the user</a:t>
            </a:r>
          </a:p>
          <a:p>
            <a:pPr lvl="1"/>
            <a:r>
              <a:rPr lang="en-US" dirty="0"/>
              <a:t>Challenges: </a:t>
            </a:r>
          </a:p>
          <a:p>
            <a:pPr lvl="2"/>
            <a:r>
              <a:rPr lang="en-US" dirty="0"/>
              <a:t>Technically hard to build – people underutilized</a:t>
            </a:r>
          </a:p>
          <a:p>
            <a:pPr lvl="2"/>
            <a:r>
              <a:rPr lang="en-US" dirty="0"/>
              <a:t>Phone context problem (dynamic environments)</a:t>
            </a:r>
          </a:p>
        </p:txBody>
      </p:sp>
    </p:spTree>
    <p:extLst>
      <p:ext uri="{BB962C8B-B14F-4D97-AF65-F5344CB8AC3E}">
        <p14:creationId xmlns:p14="http://schemas.microsoft.com/office/powerpoint/2010/main" val="291419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nsing_architecture.png"/>
          <p:cNvPicPr>
            <a:picLocks noChangeAspect="1"/>
          </p:cNvPicPr>
          <p:nvPr/>
        </p:nvPicPr>
        <p:blipFill>
          <a:blip r:embed="rId3" cstate="print"/>
          <a:stretch>
            <a:fillRect/>
          </a:stretch>
        </p:blipFill>
        <p:spPr>
          <a:xfrm>
            <a:off x="3017114" y="152400"/>
            <a:ext cx="4572000" cy="6561574"/>
          </a:xfrm>
          <a:prstGeom prst="rect">
            <a:avLst/>
          </a:prstGeom>
        </p:spPr>
      </p:pic>
      <p:sp>
        <p:nvSpPr>
          <p:cNvPr id="7" name="TextBox 6"/>
          <p:cNvSpPr txBox="1"/>
          <p:nvPr/>
        </p:nvSpPr>
        <p:spPr>
          <a:xfrm>
            <a:off x="2210609" y="4191000"/>
            <a:ext cx="846707" cy="400110"/>
          </a:xfrm>
          <a:prstGeom prst="rect">
            <a:avLst/>
          </a:prstGeom>
          <a:noFill/>
        </p:spPr>
        <p:txBody>
          <a:bodyPr wrap="none" rtlCol="0">
            <a:spAutoFit/>
          </a:bodyPr>
          <a:lstStyle/>
          <a:p>
            <a:r>
              <a:rPr lang="en-US" sz="2000" b="1" dirty="0"/>
              <a:t>SENSE</a:t>
            </a:r>
          </a:p>
        </p:txBody>
      </p:sp>
      <p:sp>
        <p:nvSpPr>
          <p:cNvPr id="8" name="TextBox 7"/>
          <p:cNvSpPr txBox="1"/>
          <p:nvPr/>
        </p:nvSpPr>
        <p:spPr>
          <a:xfrm>
            <a:off x="2173288" y="3429000"/>
            <a:ext cx="883640" cy="400110"/>
          </a:xfrm>
          <a:prstGeom prst="rect">
            <a:avLst/>
          </a:prstGeom>
          <a:noFill/>
        </p:spPr>
        <p:txBody>
          <a:bodyPr wrap="none" rtlCol="0">
            <a:spAutoFit/>
          </a:bodyPr>
          <a:lstStyle/>
          <a:p>
            <a:r>
              <a:rPr lang="en-US" sz="2000" b="1" dirty="0"/>
              <a:t>LEARN</a:t>
            </a:r>
          </a:p>
        </p:txBody>
      </p:sp>
      <p:sp>
        <p:nvSpPr>
          <p:cNvPr id="9" name="TextBox 8"/>
          <p:cNvSpPr txBox="1"/>
          <p:nvPr/>
        </p:nvSpPr>
        <p:spPr>
          <a:xfrm>
            <a:off x="536839" y="2362200"/>
            <a:ext cx="2511970" cy="707886"/>
          </a:xfrm>
          <a:prstGeom prst="rect">
            <a:avLst/>
          </a:prstGeom>
          <a:noFill/>
        </p:spPr>
        <p:txBody>
          <a:bodyPr wrap="none" rtlCol="0">
            <a:spAutoFit/>
          </a:bodyPr>
          <a:lstStyle/>
          <a:p>
            <a:pPr algn="r"/>
            <a:r>
              <a:rPr lang="en-US" sz="2000" b="1" dirty="0"/>
              <a:t>INFORM, SHARE AND </a:t>
            </a:r>
          </a:p>
          <a:p>
            <a:pPr algn="r"/>
            <a:r>
              <a:rPr lang="en-US" sz="2000" b="1" dirty="0"/>
              <a:t>PERSUASION</a:t>
            </a:r>
          </a:p>
        </p:txBody>
      </p:sp>
      <p:sp>
        <p:nvSpPr>
          <p:cNvPr id="10" name="TextBox 9"/>
          <p:cNvSpPr txBox="1"/>
          <p:nvPr/>
        </p:nvSpPr>
        <p:spPr>
          <a:xfrm rot="5400000">
            <a:off x="4776544" y="3098184"/>
            <a:ext cx="6191054" cy="707886"/>
          </a:xfrm>
          <a:prstGeom prst="rect">
            <a:avLst/>
          </a:prstGeom>
          <a:noFill/>
        </p:spPr>
        <p:txBody>
          <a:bodyPr wrap="none" rtlCol="0">
            <a:spAutoFit/>
          </a:bodyPr>
          <a:lstStyle/>
          <a:p>
            <a:r>
              <a:rPr lang="en-US" sz="4000" b="1" dirty="0"/>
              <a:t>Mobile Sensing Architecture</a:t>
            </a:r>
          </a:p>
        </p:txBody>
      </p:sp>
      <p:sp>
        <p:nvSpPr>
          <p:cNvPr id="11" name="TextBox 10"/>
          <p:cNvSpPr txBox="1"/>
          <p:nvPr/>
        </p:nvSpPr>
        <p:spPr>
          <a:xfrm>
            <a:off x="4169264" y="241385"/>
            <a:ext cx="2007281" cy="307777"/>
          </a:xfrm>
          <a:prstGeom prst="rect">
            <a:avLst/>
          </a:prstGeom>
          <a:solidFill>
            <a:srgbClr val="EAEAEA"/>
          </a:solidFill>
          <a:ln>
            <a:noFill/>
          </a:ln>
        </p:spPr>
        <p:txBody>
          <a:bodyPr wrap="none" rtlCol="0">
            <a:spAutoFit/>
          </a:bodyPr>
          <a:lstStyle/>
          <a:p>
            <a:r>
              <a:rPr lang="en-US" sz="1400" dirty="0"/>
              <a:t>Mobile Computing Cloud</a:t>
            </a:r>
          </a:p>
        </p:txBody>
      </p:sp>
    </p:spTree>
    <p:extLst>
      <p:ext uri="{BB962C8B-B14F-4D97-AF65-F5344CB8AC3E}">
        <p14:creationId xmlns:p14="http://schemas.microsoft.com/office/powerpoint/2010/main" val="3488847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Sense</a:t>
            </a:r>
          </a:p>
        </p:txBody>
      </p:sp>
      <p:sp>
        <p:nvSpPr>
          <p:cNvPr id="3" name="Content Placeholder 2"/>
          <p:cNvSpPr>
            <a:spLocks noGrp="1"/>
          </p:cNvSpPr>
          <p:nvPr>
            <p:ph idx="1"/>
          </p:nvPr>
        </p:nvSpPr>
        <p:spPr>
          <a:xfrm>
            <a:off x="628650" y="1668428"/>
            <a:ext cx="7886700" cy="4805994"/>
          </a:xfrm>
        </p:spPr>
        <p:txBody>
          <a:bodyPr>
            <a:normAutofit fontScale="85000" lnSpcReduction="20000"/>
          </a:bodyPr>
          <a:lstStyle/>
          <a:p>
            <a:r>
              <a:rPr lang="en-US" dirty="0"/>
              <a:t>Programmability</a:t>
            </a:r>
          </a:p>
          <a:p>
            <a:pPr lvl="1"/>
            <a:r>
              <a:rPr lang="en-US" dirty="0"/>
              <a:t>Managing </a:t>
            </a:r>
            <a:r>
              <a:rPr lang="en-US" dirty="0" err="1"/>
              <a:t>smartphone</a:t>
            </a:r>
            <a:r>
              <a:rPr lang="en-US" dirty="0"/>
              <a:t> sensors with system APIs</a:t>
            </a:r>
          </a:p>
          <a:p>
            <a:pPr lvl="1"/>
            <a:r>
              <a:rPr lang="en-US" dirty="0"/>
              <a:t>Challenges: fine-grained control of sensors, portability (OS &amp; sensor variation) </a:t>
            </a:r>
          </a:p>
          <a:p>
            <a:r>
              <a:rPr lang="en-US" dirty="0"/>
              <a:t>Continuous sensing</a:t>
            </a:r>
          </a:p>
          <a:p>
            <a:pPr lvl="1"/>
            <a:r>
              <a:rPr lang="en-US" dirty="0"/>
              <a:t>Resource demanding (e.g., computation, battery)</a:t>
            </a:r>
          </a:p>
          <a:p>
            <a:pPr lvl="1"/>
            <a:r>
              <a:rPr lang="en-US" dirty="0"/>
              <a:t>Energy efficient algorithms; trade-off between accuracy and energy consumption</a:t>
            </a:r>
          </a:p>
          <a:p>
            <a:r>
              <a:rPr lang="en-US" dirty="0"/>
              <a:t>Phone context</a:t>
            </a:r>
          </a:p>
          <a:p>
            <a:pPr lvl="1"/>
            <a:r>
              <a:rPr lang="en-US" dirty="0"/>
              <a:t>Dynamic environments affect sensor data quality</a:t>
            </a:r>
          </a:p>
          <a:p>
            <a:pPr lvl="1"/>
            <a:r>
              <a:rPr lang="en-US" dirty="0"/>
              <a:t>Some solutions: </a:t>
            </a:r>
          </a:p>
          <a:p>
            <a:pPr lvl="2"/>
            <a:r>
              <a:rPr lang="en-US" dirty="0"/>
              <a:t>Admission controls for removing noisy data</a:t>
            </a:r>
          </a:p>
          <a:p>
            <a:pPr lvl="2"/>
            <a:r>
              <a:rPr lang="en-US" altLang="ko-KR" dirty="0"/>
              <a:t>Collaborative multi-phone inference (i.e., using multiple sensors) </a:t>
            </a:r>
            <a:endParaRPr lang="en-US" dirty="0"/>
          </a:p>
          <a:p>
            <a:r>
              <a:rPr lang="en-US" dirty="0"/>
              <a:t>Time consuming  </a:t>
            </a:r>
          </a:p>
          <a:p>
            <a:pPr lvl="1"/>
            <a:r>
              <a:rPr lang="en-US" dirty="0"/>
              <a:t>Most labor intensive work in sensor data science </a:t>
            </a:r>
          </a:p>
          <a:p>
            <a:pPr lvl="1"/>
            <a:r>
              <a:rPr lang="en-US" dirty="0"/>
              <a:t>Sensor data + label collection </a:t>
            </a:r>
          </a:p>
        </p:txBody>
      </p:sp>
      <p:grpSp>
        <p:nvGrpSpPr>
          <p:cNvPr id="9" name="Group 8"/>
          <p:cNvGrpSpPr/>
          <p:nvPr/>
        </p:nvGrpSpPr>
        <p:grpSpPr>
          <a:xfrm>
            <a:off x="6942348" y="0"/>
            <a:ext cx="2201652" cy="1872431"/>
            <a:chOff x="6942348" y="0"/>
            <a:chExt cx="2201652" cy="1872431"/>
          </a:xfrm>
        </p:grpSpPr>
        <p:pic>
          <p:nvPicPr>
            <p:cNvPr id="4" name="Content Placeholder 3" descr="sensing_architecture.png"/>
            <p:cNvPicPr>
              <a:picLocks noChangeAspect="1"/>
            </p:cNvPicPr>
            <p:nvPr/>
          </p:nvPicPr>
          <p:blipFill>
            <a:blip r:embed="rId3" cstate="print"/>
            <a:stretch>
              <a:fillRect/>
            </a:stretch>
          </p:blipFill>
          <p:spPr>
            <a:xfrm>
              <a:off x="7839320" y="0"/>
              <a:ext cx="1304680" cy="1872431"/>
            </a:xfrm>
            <a:prstGeom prst="rect">
              <a:avLst/>
            </a:prstGeom>
          </p:spPr>
        </p:pic>
        <p:sp>
          <p:nvSpPr>
            <p:cNvPr id="5" name="TextBox 4"/>
            <p:cNvSpPr txBox="1"/>
            <p:nvPr/>
          </p:nvSpPr>
          <p:spPr>
            <a:xfrm>
              <a:off x="7375565" y="1086295"/>
              <a:ext cx="481222" cy="230832"/>
            </a:xfrm>
            <a:prstGeom prst="rect">
              <a:avLst/>
            </a:prstGeom>
            <a:noFill/>
          </p:spPr>
          <p:txBody>
            <a:bodyPr wrap="none" rtlCol="0">
              <a:spAutoFit/>
            </a:bodyPr>
            <a:lstStyle/>
            <a:p>
              <a:r>
                <a:rPr lang="en-US" sz="900" b="1" dirty="0">
                  <a:solidFill>
                    <a:srgbClr val="FF0000"/>
                  </a:solidFill>
                </a:rPr>
                <a:t>SENSE</a:t>
              </a:r>
              <a:endParaRPr lang="en-US" sz="800" b="1" dirty="0">
                <a:solidFill>
                  <a:srgbClr val="FF0000"/>
                </a:solidFill>
              </a:endParaRPr>
            </a:p>
          </p:txBody>
        </p:sp>
        <p:sp>
          <p:nvSpPr>
            <p:cNvPr id="6" name="TextBox 5"/>
            <p:cNvSpPr txBox="1"/>
            <p:nvPr/>
          </p:nvSpPr>
          <p:spPr>
            <a:xfrm>
              <a:off x="7377645" y="894270"/>
              <a:ext cx="458780" cy="215444"/>
            </a:xfrm>
            <a:prstGeom prst="rect">
              <a:avLst/>
            </a:prstGeom>
            <a:noFill/>
          </p:spPr>
          <p:txBody>
            <a:bodyPr wrap="none" rtlCol="0">
              <a:spAutoFit/>
            </a:bodyPr>
            <a:lstStyle/>
            <a:p>
              <a:r>
                <a:rPr lang="en-US" sz="800" dirty="0"/>
                <a:t>LEARN</a:t>
              </a:r>
            </a:p>
          </p:txBody>
        </p:sp>
        <p:sp>
          <p:nvSpPr>
            <p:cNvPr id="7" name="TextBox 6"/>
            <p:cNvSpPr txBox="1"/>
            <p:nvPr/>
          </p:nvSpPr>
          <p:spPr>
            <a:xfrm>
              <a:off x="6942348" y="548625"/>
              <a:ext cx="906017" cy="338554"/>
            </a:xfrm>
            <a:prstGeom prst="rect">
              <a:avLst/>
            </a:prstGeom>
            <a:noFill/>
          </p:spPr>
          <p:txBody>
            <a:bodyPr wrap="none" rtlCol="0">
              <a:spAutoFit/>
            </a:bodyPr>
            <a:lstStyle/>
            <a:p>
              <a:pPr algn="r"/>
              <a:r>
                <a:rPr lang="en-US" sz="800" dirty="0"/>
                <a:t>INFORM, SHARE, </a:t>
              </a:r>
            </a:p>
            <a:p>
              <a:pPr algn="r"/>
              <a:r>
                <a:rPr lang="en-US" sz="800" dirty="0"/>
                <a:t>PERSUASION</a:t>
              </a:r>
            </a:p>
          </p:txBody>
        </p:sp>
      </p:grpSp>
    </p:spTree>
    <p:extLst>
      <p:ext uri="{BB962C8B-B14F-4D97-AF65-F5344CB8AC3E}">
        <p14:creationId xmlns:p14="http://schemas.microsoft.com/office/powerpoint/2010/main" val="108837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a:t>
            </a:r>
          </a:p>
        </p:txBody>
      </p:sp>
      <p:sp>
        <p:nvSpPr>
          <p:cNvPr id="3" name="Content Placeholder 2"/>
          <p:cNvSpPr>
            <a:spLocks noGrp="1"/>
          </p:cNvSpPr>
          <p:nvPr>
            <p:ph idx="1"/>
          </p:nvPr>
        </p:nvSpPr>
        <p:spPr>
          <a:xfrm>
            <a:off x="628650" y="1825625"/>
            <a:ext cx="8151366" cy="4351338"/>
          </a:xfrm>
        </p:spPr>
        <p:txBody>
          <a:bodyPr>
            <a:noAutofit/>
          </a:bodyPr>
          <a:lstStyle/>
          <a:p>
            <a:r>
              <a:rPr lang="en-US" sz="2800" dirty="0"/>
              <a:t>Integrating sensor data</a:t>
            </a:r>
          </a:p>
          <a:p>
            <a:pPr lvl="1"/>
            <a:r>
              <a:rPr lang="en-US" sz="2400" dirty="0"/>
              <a:t>Data mining and statistical analysis</a:t>
            </a:r>
          </a:p>
          <a:p>
            <a:r>
              <a:rPr lang="en-US" sz="2800" dirty="0"/>
              <a:t>Learning algorithms </a:t>
            </a:r>
          </a:p>
          <a:p>
            <a:pPr lvl="1"/>
            <a:r>
              <a:rPr lang="en-US" sz="2400" dirty="0"/>
              <a:t>Supervised: data are hand-labeled (e.g., cooking, driving)</a:t>
            </a:r>
          </a:p>
          <a:p>
            <a:pPr lvl="1"/>
            <a:r>
              <a:rPr lang="en-US" sz="2400" dirty="0"/>
              <a:t>Semi-supervised: some of the data are labeled</a:t>
            </a:r>
          </a:p>
          <a:p>
            <a:pPr lvl="1"/>
            <a:r>
              <a:rPr lang="en-US" sz="2400" dirty="0"/>
              <a:t>Unsupervised: none of the data are labeled</a:t>
            </a:r>
          </a:p>
          <a:p>
            <a:pPr marL="342900" lvl="1" indent="-342900">
              <a:buFont typeface="Arial" pitchFamily="34" charset="0"/>
              <a:buChar char="•"/>
            </a:pPr>
            <a:r>
              <a:rPr lang="en-US" dirty="0"/>
              <a:t>Example: human behavior and context modeling</a:t>
            </a:r>
          </a:p>
          <a:p>
            <a:pPr marL="742950" lvl="2" indent="-342900"/>
            <a:r>
              <a:rPr lang="en-US" dirty="0"/>
              <a:t>Activity classification</a:t>
            </a:r>
          </a:p>
          <a:p>
            <a:pPr marL="742950" lvl="2" indent="-342900"/>
            <a:r>
              <a:rPr lang="en-US" dirty="0"/>
              <a:t>Mobility pattern analysis (place logging)</a:t>
            </a:r>
          </a:p>
          <a:p>
            <a:pPr marL="742950" lvl="2" indent="-342900"/>
            <a:r>
              <a:rPr lang="en-US" dirty="0"/>
              <a:t>Noise mapping in urban environments</a:t>
            </a:r>
          </a:p>
          <a:p>
            <a:endParaRPr lang="en-US" sz="2800" dirty="0"/>
          </a:p>
          <a:p>
            <a:pPr lvl="1">
              <a:buNone/>
            </a:pPr>
            <a:endParaRPr lang="en-US" sz="2400" dirty="0"/>
          </a:p>
        </p:txBody>
      </p:sp>
      <p:grpSp>
        <p:nvGrpSpPr>
          <p:cNvPr id="4" name="Group 3"/>
          <p:cNvGrpSpPr/>
          <p:nvPr/>
        </p:nvGrpSpPr>
        <p:grpSpPr>
          <a:xfrm>
            <a:off x="6942348" y="0"/>
            <a:ext cx="2201652" cy="1872431"/>
            <a:chOff x="6942348" y="0"/>
            <a:chExt cx="2201652" cy="1872431"/>
          </a:xfrm>
        </p:grpSpPr>
        <p:pic>
          <p:nvPicPr>
            <p:cNvPr id="5" name="Content Placeholder 3" descr="sensing_architecture.png"/>
            <p:cNvPicPr>
              <a:picLocks noChangeAspect="1"/>
            </p:cNvPicPr>
            <p:nvPr/>
          </p:nvPicPr>
          <p:blipFill>
            <a:blip r:embed="rId3" cstate="print"/>
            <a:stretch>
              <a:fillRect/>
            </a:stretch>
          </p:blipFill>
          <p:spPr>
            <a:xfrm>
              <a:off x="7839320" y="0"/>
              <a:ext cx="1304680" cy="1872431"/>
            </a:xfrm>
            <a:prstGeom prst="rect">
              <a:avLst/>
            </a:prstGeom>
          </p:spPr>
        </p:pic>
        <p:sp>
          <p:nvSpPr>
            <p:cNvPr id="6" name="TextBox 5"/>
            <p:cNvSpPr txBox="1"/>
            <p:nvPr/>
          </p:nvSpPr>
          <p:spPr>
            <a:xfrm>
              <a:off x="7413970" y="1086295"/>
              <a:ext cx="442750" cy="215444"/>
            </a:xfrm>
            <a:prstGeom prst="rect">
              <a:avLst/>
            </a:prstGeom>
            <a:noFill/>
          </p:spPr>
          <p:txBody>
            <a:bodyPr wrap="none" rtlCol="0">
              <a:spAutoFit/>
            </a:bodyPr>
            <a:lstStyle/>
            <a:p>
              <a:r>
                <a:rPr lang="en-US" sz="800" dirty="0"/>
                <a:t>SENSE</a:t>
              </a:r>
            </a:p>
          </p:txBody>
        </p:sp>
        <p:sp>
          <p:nvSpPr>
            <p:cNvPr id="7" name="TextBox 6"/>
            <p:cNvSpPr txBox="1"/>
            <p:nvPr/>
          </p:nvSpPr>
          <p:spPr>
            <a:xfrm>
              <a:off x="7377645" y="894270"/>
              <a:ext cx="465192" cy="215444"/>
            </a:xfrm>
            <a:prstGeom prst="rect">
              <a:avLst/>
            </a:prstGeom>
            <a:noFill/>
          </p:spPr>
          <p:txBody>
            <a:bodyPr wrap="none" rtlCol="0">
              <a:spAutoFit/>
            </a:bodyPr>
            <a:lstStyle/>
            <a:p>
              <a:r>
                <a:rPr lang="en-US" sz="800" b="1" dirty="0">
                  <a:solidFill>
                    <a:srgbClr val="FF0000"/>
                  </a:solidFill>
                </a:rPr>
                <a:t>LEARN</a:t>
              </a:r>
            </a:p>
          </p:txBody>
        </p:sp>
        <p:sp>
          <p:nvSpPr>
            <p:cNvPr id="8" name="TextBox 7"/>
            <p:cNvSpPr txBox="1"/>
            <p:nvPr/>
          </p:nvSpPr>
          <p:spPr>
            <a:xfrm>
              <a:off x="6942348" y="548625"/>
              <a:ext cx="906017" cy="338554"/>
            </a:xfrm>
            <a:prstGeom prst="rect">
              <a:avLst/>
            </a:prstGeom>
            <a:noFill/>
          </p:spPr>
          <p:txBody>
            <a:bodyPr wrap="none" rtlCol="0">
              <a:spAutoFit/>
            </a:bodyPr>
            <a:lstStyle/>
            <a:p>
              <a:pPr algn="r"/>
              <a:r>
                <a:rPr lang="en-US" sz="800" dirty="0"/>
                <a:t>INFORM, SHARE, </a:t>
              </a:r>
            </a:p>
            <a:p>
              <a:pPr algn="r"/>
              <a:r>
                <a:rPr lang="en-US" sz="800" dirty="0"/>
                <a:t>PERSUASION</a:t>
              </a:r>
            </a:p>
          </p:txBody>
        </p:sp>
      </p:grpSp>
    </p:spTree>
    <p:extLst>
      <p:ext uri="{BB962C8B-B14F-4D97-AF65-F5344CB8AC3E}">
        <p14:creationId xmlns:p14="http://schemas.microsoft.com/office/powerpoint/2010/main" val="3216785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Scaling Models</a:t>
            </a:r>
          </a:p>
        </p:txBody>
      </p:sp>
      <p:sp>
        <p:nvSpPr>
          <p:cNvPr id="3" name="Content Placeholder 2"/>
          <p:cNvSpPr>
            <a:spLocks noGrp="1"/>
          </p:cNvSpPr>
          <p:nvPr>
            <p:ph idx="1"/>
          </p:nvPr>
        </p:nvSpPr>
        <p:spPr/>
        <p:txBody>
          <a:bodyPr>
            <a:normAutofit fontScale="92500" lnSpcReduction="20000"/>
          </a:bodyPr>
          <a:lstStyle/>
          <a:p>
            <a:r>
              <a:rPr lang="en-US" dirty="0"/>
              <a:t>Scaling model to everyday uses </a:t>
            </a:r>
          </a:p>
          <a:p>
            <a:pPr lvl="1"/>
            <a:r>
              <a:rPr lang="en-US" dirty="0"/>
              <a:t>Dynamic environments; personal differences </a:t>
            </a:r>
          </a:p>
          <a:p>
            <a:pPr lvl="1"/>
            <a:r>
              <a:rPr lang="en-US" dirty="0"/>
              <a:t>Large scale deployment  (e.g., millions of people)</a:t>
            </a:r>
          </a:p>
          <a:p>
            <a:r>
              <a:rPr lang="en-US" dirty="0"/>
              <a:t>Models must be adaptive and incorporate people into the process</a:t>
            </a:r>
          </a:p>
          <a:p>
            <a:r>
              <a:rPr lang="en-US" dirty="0"/>
              <a:t>If possible, exploit wisdom of crowd (or crowdsourcing) to improve data classification and solutions</a:t>
            </a:r>
          </a:p>
          <a:p>
            <a:endParaRPr lang="en-US" dirty="0"/>
          </a:p>
          <a:p>
            <a:r>
              <a:rPr lang="en-US" dirty="0"/>
              <a:t>Challenges:</a:t>
            </a:r>
          </a:p>
          <a:p>
            <a:pPr lvl="1"/>
            <a:r>
              <a:rPr lang="en-US" dirty="0"/>
              <a:t>Lack of common machine learning toolkits for </a:t>
            </a:r>
            <a:r>
              <a:rPr lang="en-US" dirty="0" err="1"/>
              <a:t>smartphones</a:t>
            </a:r>
            <a:endParaRPr lang="en-US" dirty="0"/>
          </a:p>
          <a:p>
            <a:pPr lvl="1"/>
            <a:r>
              <a:rPr lang="en-US" dirty="0"/>
              <a:t>Lack of large-scale public data sets </a:t>
            </a:r>
          </a:p>
          <a:p>
            <a:pPr lvl="1"/>
            <a:r>
              <a:rPr lang="en-US" dirty="0"/>
              <a:t>Lack of public repository for sharing datasets, code, and tools </a:t>
            </a:r>
          </a:p>
        </p:txBody>
      </p:sp>
      <p:grpSp>
        <p:nvGrpSpPr>
          <p:cNvPr id="4" name="Group 3"/>
          <p:cNvGrpSpPr/>
          <p:nvPr/>
        </p:nvGrpSpPr>
        <p:grpSpPr>
          <a:xfrm>
            <a:off x="6942348" y="0"/>
            <a:ext cx="2201652" cy="1872431"/>
            <a:chOff x="6942348" y="0"/>
            <a:chExt cx="2201652" cy="1872431"/>
          </a:xfrm>
        </p:grpSpPr>
        <p:pic>
          <p:nvPicPr>
            <p:cNvPr id="5" name="Content Placeholder 3" descr="sensing_architecture.png"/>
            <p:cNvPicPr>
              <a:picLocks noChangeAspect="1"/>
            </p:cNvPicPr>
            <p:nvPr/>
          </p:nvPicPr>
          <p:blipFill>
            <a:blip r:embed="rId3" cstate="print"/>
            <a:stretch>
              <a:fillRect/>
            </a:stretch>
          </p:blipFill>
          <p:spPr>
            <a:xfrm>
              <a:off x="7839320" y="0"/>
              <a:ext cx="1304680" cy="1872431"/>
            </a:xfrm>
            <a:prstGeom prst="rect">
              <a:avLst/>
            </a:prstGeom>
          </p:spPr>
        </p:pic>
        <p:sp>
          <p:nvSpPr>
            <p:cNvPr id="6" name="TextBox 5"/>
            <p:cNvSpPr txBox="1"/>
            <p:nvPr/>
          </p:nvSpPr>
          <p:spPr>
            <a:xfrm>
              <a:off x="7413970" y="1086295"/>
              <a:ext cx="442750" cy="215444"/>
            </a:xfrm>
            <a:prstGeom prst="rect">
              <a:avLst/>
            </a:prstGeom>
            <a:noFill/>
          </p:spPr>
          <p:txBody>
            <a:bodyPr wrap="none" rtlCol="0">
              <a:spAutoFit/>
            </a:bodyPr>
            <a:lstStyle/>
            <a:p>
              <a:r>
                <a:rPr lang="en-US" sz="800" dirty="0"/>
                <a:t>SENSE</a:t>
              </a:r>
            </a:p>
          </p:txBody>
        </p:sp>
        <p:sp>
          <p:nvSpPr>
            <p:cNvPr id="7" name="TextBox 6"/>
            <p:cNvSpPr txBox="1"/>
            <p:nvPr/>
          </p:nvSpPr>
          <p:spPr>
            <a:xfrm>
              <a:off x="7377645" y="894270"/>
              <a:ext cx="465192" cy="215444"/>
            </a:xfrm>
            <a:prstGeom prst="rect">
              <a:avLst/>
            </a:prstGeom>
            <a:noFill/>
          </p:spPr>
          <p:txBody>
            <a:bodyPr wrap="none" rtlCol="0">
              <a:spAutoFit/>
            </a:bodyPr>
            <a:lstStyle/>
            <a:p>
              <a:r>
                <a:rPr lang="en-US" sz="800" b="1" dirty="0">
                  <a:solidFill>
                    <a:srgbClr val="FF0000"/>
                  </a:solidFill>
                </a:rPr>
                <a:t>LEARN</a:t>
              </a:r>
            </a:p>
          </p:txBody>
        </p:sp>
        <p:sp>
          <p:nvSpPr>
            <p:cNvPr id="8" name="TextBox 7"/>
            <p:cNvSpPr txBox="1"/>
            <p:nvPr/>
          </p:nvSpPr>
          <p:spPr>
            <a:xfrm>
              <a:off x="6942348" y="548625"/>
              <a:ext cx="906017" cy="338554"/>
            </a:xfrm>
            <a:prstGeom prst="rect">
              <a:avLst/>
            </a:prstGeom>
            <a:noFill/>
          </p:spPr>
          <p:txBody>
            <a:bodyPr wrap="none" rtlCol="0">
              <a:spAutoFit/>
            </a:bodyPr>
            <a:lstStyle/>
            <a:p>
              <a:pPr algn="r"/>
              <a:r>
                <a:rPr lang="en-US" sz="800" dirty="0"/>
                <a:t>INFORM, SHARE, </a:t>
              </a:r>
            </a:p>
            <a:p>
              <a:pPr algn="r"/>
              <a:r>
                <a:rPr lang="en-US" sz="800" dirty="0"/>
                <a:t>PERSUASION</a:t>
              </a:r>
            </a:p>
          </p:txBody>
        </p:sp>
      </p:grpSp>
    </p:spTree>
    <p:extLst>
      <p:ext uri="{BB962C8B-B14F-4D97-AF65-F5344CB8AC3E}">
        <p14:creationId xmlns:p14="http://schemas.microsoft.com/office/powerpoint/2010/main" val="218654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Inform, Share, Persuasion</a:t>
            </a:r>
          </a:p>
        </p:txBody>
      </p:sp>
      <p:sp>
        <p:nvSpPr>
          <p:cNvPr id="3" name="Content Placeholder 2"/>
          <p:cNvSpPr>
            <a:spLocks noGrp="1"/>
          </p:cNvSpPr>
          <p:nvPr>
            <p:ph idx="1"/>
          </p:nvPr>
        </p:nvSpPr>
        <p:spPr/>
        <p:txBody>
          <a:bodyPr>
            <a:normAutofit fontScale="92500" lnSpcReduction="10000"/>
          </a:bodyPr>
          <a:lstStyle/>
          <a:p>
            <a:r>
              <a:rPr lang="en-US" dirty="0"/>
              <a:t>Sharing</a:t>
            </a:r>
          </a:p>
          <a:p>
            <a:pPr lvl="1"/>
            <a:r>
              <a:rPr lang="en-US" dirty="0"/>
              <a:t>Data visualization, community awareness, and social networks</a:t>
            </a:r>
          </a:p>
          <a:p>
            <a:r>
              <a:rPr lang="en-US" dirty="0"/>
              <a:t>Personalized services</a:t>
            </a:r>
          </a:p>
          <a:p>
            <a:pPr lvl="1"/>
            <a:r>
              <a:rPr lang="en-US" dirty="0"/>
              <a:t>Profile user preferences, recommendations, persuasion</a:t>
            </a:r>
          </a:p>
          <a:p>
            <a:r>
              <a:rPr lang="en-US" b="1" dirty="0"/>
              <a:t>Persuasive technology</a:t>
            </a:r>
            <a:r>
              <a:rPr lang="en-US" dirty="0"/>
              <a:t> – systems that provide tailored feedback with the goal of changing user’s behavior</a:t>
            </a:r>
          </a:p>
          <a:p>
            <a:pPr lvl="1"/>
            <a:r>
              <a:rPr lang="en-US" dirty="0"/>
              <a:t>Motivation to change human behavior (e.g., healthcare, environmental awareness)</a:t>
            </a:r>
          </a:p>
          <a:p>
            <a:pPr lvl="1"/>
            <a:r>
              <a:rPr lang="en-US" dirty="0"/>
              <a:t>Methods: self-reflection, goal setting, </a:t>
            </a:r>
            <a:r>
              <a:rPr lang="en-US" altLang="ko-KR" dirty="0"/>
              <a:t>social competitions  </a:t>
            </a:r>
            <a:endParaRPr lang="en-US" dirty="0"/>
          </a:p>
          <a:p>
            <a:pPr lvl="1"/>
            <a:r>
              <a:rPr lang="en-US" dirty="0"/>
              <a:t>Interdisciplinary research combining behavioral and social psychology with computer science</a:t>
            </a:r>
          </a:p>
          <a:p>
            <a:endParaRPr lang="en-US" dirty="0"/>
          </a:p>
          <a:p>
            <a:endParaRPr lang="en-US" dirty="0"/>
          </a:p>
          <a:p>
            <a:endParaRPr lang="en-US" dirty="0"/>
          </a:p>
          <a:p>
            <a:endParaRPr lang="en-US" dirty="0"/>
          </a:p>
          <a:p>
            <a:endParaRPr lang="en-US" dirty="0"/>
          </a:p>
        </p:txBody>
      </p:sp>
      <p:grpSp>
        <p:nvGrpSpPr>
          <p:cNvPr id="4" name="Group 3"/>
          <p:cNvGrpSpPr/>
          <p:nvPr/>
        </p:nvGrpSpPr>
        <p:grpSpPr>
          <a:xfrm>
            <a:off x="6924714" y="0"/>
            <a:ext cx="2219286" cy="1872431"/>
            <a:chOff x="6924714" y="0"/>
            <a:chExt cx="2219286" cy="1872431"/>
          </a:xfrm>
        </p:grpSpPr>
        <p:pic>
          <p:nvPicPr>
            <p:cNvPr id="5" name="Content Placeholder 3" descr="sensing_architecture.png"/>
            <p:cNvPicPr>
              <a:picLocks noChangeAspect="1"/>
            </p:cNvPicPr>
            <p:nvPr/>
          </p:nvPicPr>
          <p:blipFill>
            <a:blip r:embed="rId3" cstate="print"/>
            <a:stretch>
              <a:fillRect/>
            </a:stretch>
          </p:blipFill>
          <p:spPr>
            <a:xfrm>
              <a:off x="7839320" y="0"/>
              <a:ext cx="1304680" cy="1872431"/>
            </a:xfrm>
            <a:prstGeom prst="rect">
              <a:avLst/>
            </a:prstGeom>
          </p:spPr>
        </p:pic>
        <p:sp>
          <p:nvSpPr>
            <p:cNvPr id="6" name="TextBox 5"/>
            <p:cNvSpPr txBox="1"/>
            <p:nvPr/>
          </p:nvSpPr>
          <p:spPr>
            <a:xfrm>
              <a:off x="7413970" y="1086295"/>
              <a:ext cx="442750" cy="215444"/>
            </a:xfrm>
            <a:prstGeom prst="rect">
              <a:avLst/>
            </a:prstGeom>
            <a:noFill/>
          </p:spPr>
          <p:txBody>
            <a:bodyPr wrap="none" rtlCol="0">
              <a:spAutoFit/>
            </a:bodyPr>
            <a:lstStyle/>
            <a:p>
              <a:r>
                <a:rPr lang="en-US" sz="800" dirty="0"/>
                <a:t>SENSE</a:t>
              </a:r>
            </a:p>
          </p:txBody>
        </p:sp>
        <p:sp>
          <p:nvSpPr>
            <p:cNvPr id="7" name="TextBox 6"/>
            <p:cNvSpPr txBox="1"/>
            <p:nvPr/>
          </p:nvSpPr>
          <p:spPr>
            <a:xfrm>
              <a:off x="7377645" y="894270"/>
              <a:ext cx="458780" cy="215444"/>
            </a:xfrm>
            <a:prstGeom prst="rect">
              <a:avLst/>
            </a:prstGeom>
            <a:noFill/>
          </p:spPr>
          <p:txBody>
            <a:bodyPr wrap="none" rtlCol="0">
              <a:spAutoFit/>
            </a:bodyPr>
            <a:lstStyle/>
            <a:p>
              <a:r>
                <a:rPr lang="en-US" sz="800" dirty="0"/>
                <a:t>LEARN</a:t>
              </a:r>
            </a:p>
          </p:txBody>
        </p:sp>
        <p:sp>
          <p:nvSpPr>
            <p:cNvPr id="8" name="TextBox 7"/>
            <p:cNvSpPr txBox="1"/>
            <p:nvPr/>
          </p:nvSpPr>
          <p:spPr>
            <a:xfrm>
              <a:off x="6924714" y="548625"/>
              <a:ext cx="923651" cy="338554"/>
            </a:xfrm>
            <a:prstGeom prst="rect">
              <a:avLst/>
            </a:prstGeom>
            <a:noFill/>
          </p:spPr>
          <p:txBody>
            <a:bodyPr wrap="none" rtlCol="0">
              <a:spAutoFit/>
            </a:bodyPr>
            <a:lstStyle/>
            <a:p>
              <a:pPr algn="r"/>
              <a:r>
                <a:rPr lang="en-US" sz="800" b="1" dirty="0">
                  <a:solidFill>
                    <a:srgbClr val="FF0000"/>
                  </a:solidFill>
                </a:rPr>
                <a:t>INFORM, SHARE, </a:t>
              </a:r>
            </a:p>
            <a:p>
              <a:pPr algn="r"/>
              <a:r>
                <a:rPr lang="en-US" sz="800" b="1" dirty="0">
                  <a:solidFill>
                    <a:srgbClr val="FF0000"/>
                  </a:solidFill>
                </a:rPr>
                <a:t>PERSUASION</a:t>
              </a:r>
            </a:p>
          </p:txBody>
        </p:sp>
      </p:grpSp>
    </p:spTree>
    <p:extLst>
      <p:ext uri="{BB962C8B-B14F-4D97-AF65-F5344CB8AC3E}">
        <p14:creationId xmlns:p14="http://schemas.microsoft.com/office/powerpoint/2010/main" val="395372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Issues</a:t>
            </a:r>
          </a:p>
        </p:txBody>
      </p:sp>
      <p:sp>
        <p:nvSpPr>
          <p:cNvPr id="3" name="Content Placeholder 2"/>
          <p:cNvSpPr>
            <a:spLocks noGrp="1"/>
          </p:cNvSpPr>
          <p:nvPr>
            <p:ph idx="1"/>
          </p:nvPr>
        </p:nvSpPr>
        <p:spPr/>
        <p:txBody>
          <a:bodyPr>
            <a:normAutofit fontScale="92500"/>
          </a:bodyPr>
          <a:lstStyle/>
          <a:p>
            <a:r>
              <a:rPr lang="en-US" altLang="ko-KR" dirty="0"/>
              <a:t>Respecting the privacy of the user is the most fundamental responsibility of a mobile sensing system</a:t>
            </a:r>
          </a:p>
          <a:p>
            <a:r>
              <a:rPr lang="en-US" dirty="0"/>
              <a:t>Reconstruction type attacks</a:t>
            </a:r>
          </a:p>
          <a:p>
            <a:pPr lvl="1"/>
            <a:r>
              <a:rPr lang="en-US" dirty="0"/>
              <a:t>Reverse engineering collected data to obtain invasive information </a:t>
            </a:r>
          </a:p>
          <a:p>
            <a:r>
              <a:rPr lang="en-US" dirty="0"/>
              <a:t>Second-hand smoke problem</a:t>
            </a:r>
          </a:p>
          <a:p>
            <a:pPr lvl="1"/>
            <a:r>
              <a:rPr lang="en-US" dirty="0"/>
              <a:t>How can the privacy of third parties be effectively protected when other people wearing sensors are nearby?</a:t>
            </a:r>
          </a:p>
          <a:p>
            <a:pPr lvl="1"/>
            <a:r>
              <a:rPr lang="en-US" dirty="0"/>
              <a:t>How can mismatched privacy policies be managed when two different people are close enough to each other for their sensors to collect information?</a:t>
            </a:r>
          </a:p>
        </p:txBody>
      </p:sp>
    </p:spTree>
    <p:extLst>
      <p:ext uri="{BB962C8B-B14F-4D97-AF65-F5344CB8AC3E}">
        <p14:creationId xmlns:p14="http://schemas.microsoft.com/office/powerpoint/2010/main" val="337045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Issues</a:t>
            </a:r>
          </a:p>
        </p:txBody>
      </p:sp>
      <p:sp>
        <p:nvSpPr>
          <p:cNvPr id="3" name="Content Placeholder 2"/>
          <p:cNvSpPr>
            <a:spLocks noGrp="1"/>
          </p:cNvSpPr>
          <p:nvPr>
            <p:ph idx="1"/>
          </p:nvPr>
        </p:nvSpPr>
        <p:spPr/>
        <p:txBody>
          <a:bodyPr>
            <a:normAutofit fontScale="92500" lnSpcReduction="10000"/>
          </a:bodyPr>
          <a:lstStyle/>
          <a:p>
            <a:r>
              <a:rPr lang="en-US" altLang="ko-KR" dirty="0"/>
              <a:t>Understanding of privacy issues of novel mobile and wearable technologies is required </a:t>
            </a:r>
          </a:p>
          <a:p>
            <a:r>
              <a:rPr lang="en-US" altLang="ko-KR" dirty="0"/>
              <a:t>Furthermore, stronger techniques for protecting people’s privacy are needed</a:t>
            </a:r>
          </a:p>
          <a:p>
            <a:endParaRPr lang="en-US" dirty="0"/>
          </a:p>
          <a:p>
            <a:r>
              <a:rPr lang="en-US" dirty="0"/>
              <a:t>Current solutions</a:t>
            </a:r>
          </a:p>
          <a:p>
            <a:pPr lvl="1"/>
            <a:r>
              <a:rPr lang="en-US" dirty="0"/>
              <a:t>Cryptography</a:t>
            </a:r>
          </a:p>
          <a:p>
            <a:pPr lvl="1"/>
            <a:r>
              <a:rPr lang="en-US" dirty="0"/>
              <a:t>Privacy-preserving data mining</a:t>
            </a:r>
          </a:p>
          <a:p>
            <a:pPr lvl="1"/>
            <a:r>
              <a:rPr lang="en-US" dirty="0"/>
              <a:t>Processing data locally versus cloud services</a:t>
            </a:r>
          </a:p>
          <a:p>
            <a:pPr lvl="1"/>
            <a:r>
              <a:rPr lang="en-US" dirty="0"/>
              <a:t>Group sensing applications is based on user membership and/or trust relationships</a:t>
            </a:r>
          </a:p>
          <a:p>
            <a:pPr lvl="1"/>
            <a:endParaRPr lang="en-US" dirty="0"/>
          </a:p>
          <a:p>
            <a:pPr lvl="1"/>
            <a:endParaRPr lang="en-US" dirty="0"/>
          </a:p>
        </p:txBody>
      </p:sp>
    </p:spTree>
    <p:extLst>
      <p:ext uri="{BB962C8B-B14F-4D97-AF65-F5344CB8AC3E}">
        <p14:creationId xmlns:p14="http://schemas.microsoft.com/office/powerpoint/2010/main" val="3219868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Summary</a:t>
            </a:r>
            <a:endParaRPr lang="ko-KR" altLang="en-US" dirty="0"/>
          </a:p>
        </p:txBody>
      </p:sp>
      <p:sp>
        <p:nvSpPr>
          <p:cNvPr id="3" name="Content Placeholder 2"/>
          <p:cNvSpPr>
            <a:spLocks noGrp="1"/>
          </p:cNvSpPr>
          <p:nvPr>
            <p:ph idx="1"/>
          </p:nvPr>
        </p:nvSpPr>
        <p:spPr/>
        <p:txBody>
          <a:bodyPr>
            <a:normAutofit fontScale="77500" lnSpcReduction="20000"/>
          </a:bodyPr>
          <a:lstStyle/>
          <a:p>
            <a:r>
              <a:rPr lang="en-US" altLang="ko-KR" dirty="0"/>
              <a:t>Applications	</a:t>
            </a:r>
          </a:p>
          <a:p>
            <a:pPr lvl="1"/>
            <a:r>
              <a:rPr lang="en-US" altLang="ko-KR" dirty="0"/>
              <a:t>Health &amp; Well-being, transportation, SNS, environmental monitoring, </a:t>
            </a:r>
          </a:p>
          <a:p>
            <a:r>
              <a:rPr lang="en-US" altLang="ko-KR" dirty="0"/>
              <a:t>Eco-system Players</a:t>
            </a:r>
          </a:p>
          <a:p>
            <a:pPr lvl="1"/>
            <a:r>
              <a:rPr lang="en-US" altLang="ko-KR" dirty="0"/>
              <a:t>Vendors, developers, users</a:t>
            </a:r>
          </a:p>
          <a:p>
            <a:r>
              <a:rPr lang="en-US" altLang="ko-KR" dirty="0"/>
              <a:t>Scale of Mobile Sensing</a:t>
            </a:r>
          </a:p>
          <a:p>
            <a:pPr lvl="1"/>
            <a:r>
              <a:rPr lang="en-US" altLang="ko-KR" dirty="0"/>
              <a:t>Individual, Group, Community</a:t>
            </a:r>
          </a:p>
          <a:p>
            <a:r>
              <a:rPr lang="en-US" altLang="ko-KR" dirty="0"/>
              <a:t>Sensing Paradigm</a:t>
            </a:r>
          </a:p>
          <a:p>
            <a:pPr lvl="1"/>
            <a:r>
              <a:rPr lang="en-US" altLang="ko-KR" dirty="0"/>
              <a:t>Participatory vs. Opportunistic</a:t>
            </a:r>
          </a:p>
          <a:p>
            <a:r>
              <a:rPr lang="en-US" altLang="ko-KR" dirty="0"/>
              <a:t>Mobile Sensing Architecture</a:t>
            </a:r>
          </a:p>
          <a:p>
            <a:pPr lvl="1"/>
            <a:r>
              <a:rPr lang="en-US" altLang="ko-KR" dirty="0"/>
              <a:t>Sense</a:t>
            </a:r>
          </a:p>
          <a:p>
            <a:pPr lvl="1"/>
            <a:r>
              <a:rPr lang="en-US" altLang="ko-KR" dirty="0"/>
              <a:t>Learn</a:t>
            </a:r>
          </a:p>
          <a:p>
            <a:pPr lvl="1"/>
            <a:r>
              <a:rPr lang="en-US" altLang="ko-KR" dirty="0"/>
              <a:t>Inform, Share, Persuasion</a:t>
            </a:r>
          </a:p>
          <a:p>
            <a:r>
              <a:rPr lang="en-US" altLang="ko-KR" dirty="0"/>
              <a:t>Privacy Issues</a:t>
            </a:r>
            <a:endParaRPr lang="ko-KR" altLang="en-US" dirty="0"/>
          </a:p>
        </p:txBody>
      </p:sp>
    </p:spTree>
    <p:extLst>
      <p:ext uri="{BB962C8B-B14F-4D97-AF65-F5344CB8AC3E}">
        <p14:creationId xmlns:p14="http://schemas.microsoft.com/office/powerpoint/2010/main" val="406431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a:t>An Overview of </a:t>
            </a:r>
            <a:br>
              <a:rPr lang="en-US" sz="5300" dirty="0"/>
            </a:br>
            <a:r>
              <a:rPr lang="en-US" sz="5300" dirty="0"/>
              <a:t>Sensor Data Analysis Process</a:t>
            </a:r>
            <a:br>
              <a:rPr lang="en-US" dirty="0"/>
            </a:br>
            <a:r>
              <a:rPr lang="en-US" sz="4900" dirty="0"/>
              <a:t>(Mobile vs. Fixed Sensing Cases)</a:t>
            </a:r>
          </a:p>
        </p:txBody>
      </p:sp>
      <p:sp>
        <p:nvSpPr>
          <p:cNvPr id="3" name="Subtitle 2"/>
          <p:cNvSpPr>
            <a:spLocks noGrp="1"/>
          </p:cNvSpPr>
          <p:nvPr>
            <p:ph type="subTitle" idx="1"/>
          </p:nvPr>
        </p:nvSpPr>
        <p:spPr/>
        <p:txBody>
          <a:bodyPr/>
          <a:lstStyle/>
          <a:p>
            <a:r>
              <a:rPr lang="en-US" dirty="0"/>
              <a:t>Young Tae Noh </a:t>
            </a:r>
          </a:p>
          <a:p>
            <a:r>
              <a:rPr lang="en-US" dirty="0"/>
              <a:t>KENTECH </a:t>
            </a:r>
          </a:p>
        </p:txBody>
      </p:sp>
    </p:spTree>
    <p:extLst>
      <p:ext uri="{BB962C8B-B14F-4D97-AF65-F5344CB8AC3E}">
        <p14:creationId xmlns:p14="http://schemas.microsoft.com/office/powerpoint/2010/main" val="546453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ko-KR" sz="4800" dirty="0"/>
              <a:t>Case Study of Mobile Sensing: </a:t>
            </a:r>
            <a:r>
              <a:rPr lang="en-US" altLang="ko-KR" sz="4800" i="1" dirty="0"/>
              <a:t>Human Activity Recognition using Smartphones</a:t>
            </a:r>
            <a:endParaRPr lang="ko-KR" altLang="en-US" sz="4800" i="1" dirty="0"/>
          </a:p>
        </p:txBody>
      </p:sp>
      <p:sp>
        <p:nvSpPr>
          <p:cNvPr id="4" name="직사각형 3">
            <a:extLst>
              <a:ext uri="{FF2B5EF4-FFF2-40B4-BE49-F238E27FC236}">
                <a16:creationId xmlns:a16="http://schemas.microsoft.com/office/drawing/2014/main" id="{D8C51737-F732-45D8-9E71-4C1F20E15556}"/>
              </a:ext>
            </a:extLst>
          </p:cNvPr>
          <p:cNvSpPr/>
          <p:nvPr/>
        </p:nvSpPr>
        <p:spPr>
          <a:xfrm>
            <a:off x="1094874" y="5680185"/>
            <a:ext cx="6497052" cy="830997"/>
          </a:xfrm>
          <a:prstGeom prst="rect">
            <a:avLst/>
          </a:prstGeom>
        </p:spPr>
        <p:txBody>
          <a:bodyPr wrap="square">
            <a:spAutoFit/>
          </a:bodyPr>
          <a:lstStyle/>
          <a:p>
            <a:r>
              <a:rPr lang="ko-KR" altLang="en-US" sz="1600" dirty="0" err="1"/>
              <a:t>A</a:t>
            </a:r>
            <a:r>
              <a:rPr lang="ko-KR" altLang="en-US" sz="1600" dirty="0"/>
              <a:t> </a:t>
            </a:r>
            <a:r>
              <a:rPr lang="ko-KR" altLang="en-US" sz="1600" dirty="0" err="1"/>
              <a:t>tutorial</a:t>
            </a:r>
            <a:r>
              <a:rPr lang="ko-KR" altLang="en-US" sz="1600" dirty="0"/>
              <a:t> </a:t>
            </a:r>
            <a:r>
              <a:rPr lang="ko-KR" altLang="en-US" sz="1600" dirty="0" err="1"/>
              <a:t>on</a:t>
            </a:r>
            <a:r>
              <a:rPr lang="ko-KR" altLang="en-US" sz="1600" dirty="0"/>
              <a:t> </a:t>
            </a:r>
            <a:r>
              <a:rPr lang="ko-KR" altLang="en-US" sz="1600" dirty="0" err="1"/>
              <a:t>human</a:t>
            </a:r>
            <a:r>
              <a:rPr lang="ko-KR" altLang="en-US" sz="1600" dirty="0"/>
              <a:t> </a:t>
            </a:r>
            <a:r>
              <a:rPr lang="ko-KR" altLang="en-US" sz="1600" dirty="0" err="1"/>
              <a:t>activity</a:t>
            </a:r>
            <a:r>
              <a:rPr lang="ko-KR" altLang="en-US" sz="1600" dirty="0"/>
              <a:t> </a:t>
            </a:r>
            <a:r>
              <a:rPr lang="ko-KR" altLang="en-US" sz="1600" dirty="0" err="1"/>
              <a:t>recognition</a:t>
            </a:r>
            <a:r>
              <a:rPr lang="ko-KR" altLang="en-US" sz="1600" dirty="0"/>
              <a:t> </a:t>
            </a:r>
            <a:r>
              <a:rPr lang="ko-KR" altLang="en-US" sz="1600" dirty="0" err="1"/>
              <a:t>using</a:t>
            </a:r>
            <a:r>
              <a:rPr lang="ko-KR" altLang="en-US" sz="1600" dirty="0"/>
              <a:t> </a:t>
            </a:r>
            <a:r>
              <a:rPr lang="ko-KR" altLang="en-US" sz="1600" dirty="0" err="1"/>
              <a:t>body-worn</a:t>
            </a:r>
            <a:r>
              <a:rPr lang="ko-KR" altLang="en-US" sz="1600" dirty="0"/>
              <a:t> </a:t>
            </a:r>
            <a:r>
              <a:rPr lang="ko-KR" altLang="en-US" sz="1600" dirty="0" err="1"/>
              <a:t>inertial</a:t>
            </a:r>
            <a:r>
              <a:rPr lang="ko-KR" altLang="en-US" sz="1600" dirty="0"/>
              <a:t> </a:t>
            </a:r>
            <a:r>
              <a:rPr lang="ko-KR" altLang="en-US" sz="1600" dirty="0" err="1"/>
              <a:t>sensors</a:t>
            </a:r>
            <a:r>
              <a:rPr lang="ko-KR" altLang="en-US" sz="1600" dirty="0"/>
              <a:t>, </a:t>
            </a:r>
            <a:br>
              <a:rPr lang="en-US" altLang="ko-KR" sz="1600" dirty="0"/>
            </a:br>
            <a:r>
              <a:rPr lang="ko-KR" altLang="en-US" sz="1600" dirty="0" err="1"/>
              <a:t>Andreas</a:t>
            </a:r>
            <a:r>
              <a:rPr lang="ko-KR" altLang="en-US" sz="1600" dirty="0"/>
              <a:t> </a:t>
            </a:r>
            <a:r>
              <a:rPr lang="ko-KR" altLang="en-US" sz="1600" dirty="0" err="1"/>
              <a:t>Bulling</a:t>
            </a:r>
            <a:r>
              <a:rPr lang="ko-KR" altLang="en-US" sz="1600" dirty="0"/>
              <a:t>, </a:t>
            </a:r>
            <a:r>
              <a:rPr lang="ko-KR" altLang="en-US" sz="1600" dirty="0" err="1"/>
              <a:t>Ulf</a:t>
            </a:r>
            <a:r>
              <a:rPr lang="ko-KR" altLang="en-US" sz="1600" dirty="0"/>
              <a:t> </a:t>
            </a:r>
            <a:r>
              <a:rPr lang="ko-KR" altLang="en-US" sz="1600" dirty="0" err="1"/>
              <a:t>Blanke</a:t>
            </a:r>
            <a:r>
              <a:rPr lang="ko-KR" altLang="en-US" sz="1600" dirty="0"/>
              <a:t>, </a:t>
            </a:r>
            <a:r>
              <a:rPr lang="ko-KR" altLang="en-US" sz="1600" dirty="0" err="1"/>
              <a:t>Bernt</a:t>
            </a:r>
            <a:r>
              <a:rPr lang="ko-KR" altLang="en-US" sz="1600" dirty="0"/>
              <a:t> </a:t>
            </a:r>
            <a:r>
              <a:rPr lang="ko-KR" altLang="en-US" sz="1600" dirty="0" err="1"/>
              <a:t>Schiele</a:t>
            </a:r>
            <a:r>
              <a:rPr lang="ko-KR" altLang="en-US" sz="1600" dirty="0"/>
              <a:t>, ACM </a:t>
            </a:r>
            <a:r>
              <a:rPr lang="ko-KR" altLang="en-US" sz="1600" dirty="0" err="1"/>
              <a:t>Computing</a:t>
            </a:r>
            <a:r>
              <a:rPr lang="ko-KR" altLang="en-US" sz="1600" dirty="0"/>
              <a:t> </a:t>
            </a:r>
            <a:r>
              <a:rPr lang="ko-KR" altLang="en-US" sz="1600" dirty="0" err="1"/>
              <a:t>Surveys</a:t>
            </a:r>
            <a:r>
              <a:rPr lang="ko-KR" altLang="en-US" sz="1600" dirty="0"/>
              <a:t> (CSUR)</a:t>
            </a:r>
            <a:br>
              <a:rPr lang="en-US" altLang="ko-KR" sz="1600" dirty="0"/>
            </a:br>
            <a:r>
              <a:rPr lang="ko-KR" altLang="en-US" sz="1600" dirty="0" err="1"/>
              <a:t>Volume</a:t>
            </a:r>
            <a:r>
              <a:rPr lang="ko-KR" altLang="en-US" sz="1600" dirty="0"/>
              <a:t> 46 </a:t>
            </a:r>
            <a:r>
              <a:rPr lang="ko-KR" altLang="en-US" sz="1600" dirty="0" err="1"/>
              <a:t>Issue</a:t>
            </a:r>
            <a:r>
              <a:rPr lang="ko-KR" altLang="en-US" sz="1600" dirty="0"/>
              <a:t> 3, </a:t>
            </a:r>
            <a:r>
              <a:rPr lang="ko-KR" altLang="en-US" sz="1600" dirty="0" err="1"/>
              <a:t>January</a:t>
            </a:r>
            <a:r>
              <a:rPr lang="ko-KR" altLang="en-US" sz="1600" dirty="0"/>
              <a:t> 2014</a:t>
            </a:r>
          </a:p>
        </p:txBody>
      </p:sp>
    </p:spTree>
    <p:extLst>
      <p:ext uri="{BB962C8B-B14F-4D97-AF65-F5344CB8AC3E}">
        <p14:creationId xmlns:p14="http://schemas.microsoft.com/office/powerpoint/2010/main" val="208404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About Activities</a:t>
            </a:r>
            <a:endParaRPr lang="ko-KR" altLang="en-US" dirty="0"/>
          </a:p>
        </p:txBody>
      </p:sp>
      <p:sp>
        <p:nvSpPr>
          <p:cNvPr id="3" name="내용 개체 틀 2"/>
          <p:cNvSpPr>
            <a:spLocks noGrp="1"/>
          </p:cNvSpPr>
          <p:nvPr>
            <p:ph idx="1"/>
          </p:nvPr>
        </p:nvSpPr>
        <p:spPr/>
        <p:txBody>
          <a:bodyPr/>
          <a:lstStyle/>
          <a:p>
            <a:r>
              <a:rPr lang="en-US" altLang="ko-KR" dirty="0"/>
              <a:t>High-level activities</a:t>
            </a:r>
          </a:p>
          <a:p>
            <a:pPr lvl="1"/>
            <a:r>
              <a:rPr lang="en-US" altLang="ko-KR" dirty="0"/>
              <a:t>Giving a lecture, having a breakfast, playing soccer…</a:t>
            </a:r>
          </a:p>
          <a:p>
            <a:r>
              <a:rPr lang="en-US" altLang="ko-KR" dirty="0"/>
              <a:t>Low-level activities</a:t>
            </a:r>
          </a:p>
          <a:p>
            <a:pPr lvl="1"/>
            <a:r>
              <a:rPr lang="en-US" altLang="ko-KR" dirty="0"/>
              <a:t>Lying on a bed, standing still, running, walking…</a:t>
            </a:r>
          </a:p>
          <a:p>
            <a:endParaRPr lang="en-US" altLang="ko-KR" dirty="0"/>
          </a:p>
          <a:p>
            <a:endParaRPr lang="en-US" altLang="ko-KR"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21</a:t>
            </a:fld>
            <a:endParaRPr lang="ko-KR" altLang="en-US"/>
          </a:p>
        </p:txBody>
      </p:sp>
      <p:pic>
        <p:nvPicPr>
          <p:cNvPr id="6" name="그림 5"/>
          <p:cNvPicPr>
            <a:picLocks noChangeAspect="1"/>
          </p:cNvPicPr>
          <p:nvPr/>
        </p:nvPicPr>
        <p:blipFill rotWithShape="1">
          <a:blip r:embed="rId3"/>
          <a:srcRect b="72518"/>
          <a:stretch/>
        </p:blipFill>
        <p:spPr>
          <a:xfrm>
            <a:off x="585998" y="4369194"/>
            <a:ext cx="3964676" cy="1362866"/>
          </a:xfrm>
          <a:prstGeom prst="rect">
            <a:avLst/>
          </a:prstGeom>
        </p:spPr>
      </p:pic>
      <p:pic>
        <p:nvPicPr>
          <p:cNvPr id="7" name="그림 5"/>
          <p:cNvPicPr>
            <a:picLocks noChangeAspect="1"/>
          </p:cNvPicPr>
          <p:nvPr/>
        </p:nvPicPr>
        <p:blipFill rotWithShape="1">
          <a:blip r:embed="rId3"/>
          <a:srcRect l="-1033" t="70727" r="1033" b="-28756"/>
          <a:stretch/>
        </p:blipFill>
        <p:spPr>
          <a:xfrm>
            <a:off x="4849893" y="4156699"/>
            <a:ext cx="3964676" cy="2877767"/>
          </a:xfrm>
          <a:prstGeom prst="rect">
            <a:avLst/>
          </a:prstGeom>
        </p:spPr>
      </p:pic>
    </p:spTree>
    <p:extLst>
      <p:ext uri="{BB962C8B-B14F-4D97-AF65-F5344CB8AC3E}">
        <p14:creationId xmlns:p14="http://schemas.microsoft.com/office/powerpoint/2010/main" val="40020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Case Study</a:t>
            </a:r>
            <a:endParaRPr lang="ko-KR" altLang="en-US" dirty="0"/>
          </a:p>
        </p:txBody>
      </p:sp>
      <p:sp>
        <p:nvSpPr>
          <p:cNvPr id="3" name="내용 개체 틀 2"/>
          <p:cNvSpPr>
            <a:spLocks noGrp="1"/>
          </p:cNvSpPr>
          <p:nvPr>
            <p:ph idx="1"/>
          </p:nvPr>
        </p:nvSpPr>
        <p:spPr/>
        <p:txBody>
          <a:bodyPr>
            <a:normAutofit/>
          </a:bodyPr>
          <a:lstStyle/>
          <a:p>
            <a:r>
              <a:rPr lang="en-US" altLang="ko-KR" dirty="0"/>
              <a:t>Consider three target activities to recognize</a:t>
            </a:r>
          </a:p>
          <a:p>
            <a:pPr lvl="1"/>
            <a:r>
              <a:rPr lang="en-US" altLang="ko-KR" dirty="0"/>
              <a:t>Running</a:t>
            </a:r>
          </a:p>
          <a:p>
            <a:pPr lvl="1"/>
            <a:r>
              <a:rPr lang="en-US" altLang="ko-KR" dirty="0"/>
              <a:t>Standing still</a:t>
            </a:r>
          </a:p>
          <a:p>
            <a:pPr lvl="1"/>
            <a:r>
              <a:rPr lang="en-US" altLang="ko-KR" dirty="0"/>
              <a:t>Lying on a bed</a:t>
            </a:r>
          </a:p>
          <a:p>
            <a:endParaRPr lang="en-US" altLang="ko-KR" dirty="0"/>
          </a:p>
          <a:p>
            <a:r>
              <a:rPr lang="en-US" altLang="ko-KR" dirty="0"/>
              <a:t>How can we recognize these activities using your smartphone’s motion sensors?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22</a:t>
            </a:fld>
            <a:endParaRPr lang="ko-KR" altLang="en-US"/>
          </a:p>
        </p:txBody>
      </p:sp>
    </p:spTree>
    <p:extLst>
      <p:ext uri="{BB962C8B-B14F-4D97-AF65-F5344CB8AC3E}">
        <p14:creationId xmlns:p14="http://schemas.microsoft.com/office/powerpoint/2010/main" val="225222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Activity Recognition Process</a:t>
            </a:r>
            <a:endParaRPr lang="ko-KR" altLang="en-US" dirty="0"/>
          </a:p>
        </p:txBody>
      </p:sp>
      <p:grpSp>
        <p:nvGrpSpPr>
          <p:cNvPr id="44" name="Group 43"/>
          <p:cNvGrpSpPr/>
          <p:nvPr/>
        </p:nvGrpSpPr>
        <p:grpSpPr>
          <a:xfrm>
            <a:off x="3108889" y="3154228"/>
            <a:ext cx="5674164" cy="3433087"/>
            <a:chOff x="4066639" y="2185237"/>
            <a:chExt cx="5282804" cy="3433087"/>
          </a:xfrm>
        </p:grpSpPr>
        <p:sp>
          <p:nvSpPr>
            <p:cNvPr id="4" name="Rounded Rectangle 3"/>
            <p:cNvSpPr/>
            <p:nvPr/>
          </p:nvSpPr>
          <p:spPr>
            <a:xfrm>
              <a:off x="4066639" y="2592850"/>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Sensor Data</a:t>
              </a:r>
              <a:endParaRPr lang="ko-KR" altLang="en-US" dirty="0"/>
            </a:p>
          </p:txBody>
        </p:sp>
        <p:sp>
          <p:nvSpPr>
            <p:cNvPr id="5" name="Rounded Rectangle 4"/>
            <p:cNvSpPr/>
            <p:nvPr/>
          </p:nvSpPr>
          <p:spPr>
            <a:xfrm>
              <a:off x="4066639" y="3453078"/>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Data Segment</a:t>
              </a:r>
              <a:endParaRPr lang="ko-KR" altLang="en-US" dirty="0"/>
            </a:p>
          </p:txBody>
        </p:sp>
        <p:sp>
          <p:nvSpPr>
            <p:cNvPr id="6" name="Rounded Rectangle 5"/>
            <p:cNvSpPr/>
            <p:nvPr/>
          </p:nvSpPr>
          <p:spPr>
            <a:xfrm>
              <a:off x="4066639" y="4333612"/>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Features</a:t>
              </a:r>
              <a:endParaRPr lang="ko-KR" altLang="en-US" dirty="0"/>
            </a:p>
          </p:txBody>
        </p:sp>
        <p:sp>
          <p:nvSpPr>
            <p:cNvPr id="7" name="Rounded Rectangle 6"/>
            <p:cNvSpPr/>
            <p:nvPr/>
          </p:nvSpPr>
          <p:spPr>
            <a:xfrm>
              <a:off x="4066639" y="5178057"/>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Activity</a:t>
              </a:r>
              <a:endParaRPr lang="ko-KR" altLang="en-US" dirty="0"/>
            </a:p>
          </p:txBody>
        </p:sp>
        <p:cxnSp>
          <p:nvCxnSpPr>
            <p:cNvPr id="8" name="Straight Arrow Connector 7"/>
            <p:cNvCxnSpPr>
              <a:endCxn id="4" idx="0"/>
            </p:cNvCxnSpPr>
            <p:nvPr/>
          </p:nvCxnSpPr>
          <p:spPr>
            <a:xfrm>
              <a:off x="5054417" y="2192699"/>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5184264" y="2185237"/>
              <a:ext cx="3536096" cy="369332"/>
            </a:xfrm>
            <a:prstGeom prst="rect">
              <a:avLst/>
            </a:prstGeom>
            <a:noFill/>
          </p:spPr>
          <p:txBody>
            <a:bodyPr wrap="none" rtlCol="0">
              <a:spAutoFit/>
            </a:bodyPr>
            <a:lstStyle/>
            <a:p>
              <a:r>
                <a:rPr lang="en-US" altLang="ko-KR" dirty="0"/>
                <a:t>Data acquisition and pre-processing</a:t>
              </a:r>
              <a:endParaRPr lang="ko-KR" altLang="en-US" dirty="0"/>
            </a:p>
          </p:txBody>
        </p:sp>
        <p:cxnSp>
          <p:nvCxnSpPr>
            <p:cNvPr id="10" name="Straight Arrow Connector 9"/>
            <p:cNvCxnSpPr/>
            <p:nvPr/>
          </p:nvCxnSpPr>
          <p:spPr>
            <a:xfrm>
              <a:off x="5054417" y="3033117"/>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184264" y="3094712"/>
              <a:ext cx="1387672" cy="369332"/>
            </a:xfrm>
            <a:prstGeom prst="rect">
              <a:avLst/>
            </a:prstGeom>
            <a:noFill/>
          </p:spPr>
          <p:txBody>
            <a:bodyPr wrap="none" rtlCol="0">
              <a:spAutoFit/>
            </a:bodyPr>
            <a:lstStyle/>
            <a:p>
              <a:r>
                <a:rPr lang="en-US" altLang="ko-KR" dirty="0"/>
                <a:t>Segmentation</a:t>
              </a:r>
              <a:endParaRPr lang="ko-KR" altLang="en-US" dirty="0"/>
            </a:p>
          </p:txBody>
        </p:sp>
        <p:cxnSp>
          <p:nvCxnSpPr>
            <p:cNvPr id="12" name="Straight Arrow Connector 11"/>
            <p:cNvCxnSpPr/>
            <p:nvPr/>
          </p:nvCxnSpPr>
          <p:spPr>
            <a:xfrm>
              <a:off x="5054417" y="3893345"/>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5184264" y="3943683"/>
              <a:ext cx="1901483" cy="369332"/>
            </a:xfrm>
            <a:prstGeom prst="rect">
              <a:avLst/>
            </a:prstGeom>
            <a:noFill/>
          </p:spPr>
          <p:txBody>
            <a:bodyPr wrap="none" rtlCol="0">
              <a:spAutoFit/>
            </a:bodyPr>
            <a:lstStyle/>
            <a:p>
              <a:r>
                <a:rPr lang="en-US" altLang="ko-KR" dirty="0"/>
                <a:t>Feature extraction</a:t>
              </a:r>
              <a:endParaRPr lang="ko-KR" altLang="en-US" dirty="0"/>
            </a:p>
          </p:txBody>
        </p:sp>
        <p:cxnSp>
          <p:nvCxnSpPr>
            <p:cNvPr id="14" name="Straight Arrow Connector 13"/>
            <p:cNvCxnSpPr/>
            <p:nvPr/>
          </p:nvCxnSpPr>
          <p:spPr>
            <a:xfrm>
              <a:off x="5054417" y="4773879"/>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5184264" y="4789288"/>
              <a:ext cx="4165179" cy="369332"/>
            </a:xfrm>
            <a:prstGeom prst="rect">
              <a:avLst/>
            </a:prstGeom>
            <a:noFill/>
          </p:spPr>
          <p:txBody>
            <a:bodyPr wrap="none" rtlCol="0">
              <a:spAutoFit/>
            </a:bodyPr>
            <a:lstStyle/>
            <a:p>
              <a:r>
                <a:rPr lang="en-US" altLang="ko-KR" dirty="0"/>
                <a:t>Model building &amp; Classification (Inference)</a:t>
              </a:r>
              <a:endParaRPr lang="ko-KR" altLang="en-US" dirty="0"/>
            </a:p>
          </p:txBody>
        </p:sp>
      </p:grpSp>
      <p:sp>
        <p:nvSpPr>
          <p:cNvPr id="30" name="TextBox 29"/>
          <p:cNvSpPr txBox="1"/>
          <p:nvPr/>
        </p:nvSpPr>
        <p:spPr>
          <a:xfrm>
            <a:off x="3108889" y="1524189"/>
            <a:ext cx="1832618" cy="400110"/>
          </a:xfrm>
          <a:prstGeom prst="rect">
            <a:avLst/>
          </a:prstGeom>
          <a:noFill/>
        </p:spPr>
        <p:txBody>
          <a:bodyPr wrap="none" rtlCol="0">
            <a:spAutoFit/>
          </a:bodyPr>
          <a:lstStyle/>
          <a:p>
            <a:r>
              <a:rPr lang="en-US" altLang="ko-KR" sz="2000" b="1" dirty="0"/>
              <a:t>Motion sensors</a:t>
            </a:r>
            <a:endParaRPr lang="ko-KR" altLang="en-US" sz="2000" b="1" dirty="0"/>
          </a:p>
        </p:txBody>
      </p:sp>
      <p:grpSp>
        <p:nvGrpSpPr>
          <p:cNvPr id="25" name="Group 24"/>
          <p:cNvGrpSpPr/>
          <p:nvPr/>
        </p:nvGrpSpPr>
        <p:grpSpPr>
          <a:xfrm>
            <a:off x="2858504" y="2230026"/>
            <a:ext cx="2476325" cy="801683"/>
            <a:chOff x="5563858" y="2557462"/>
            <a:chExt cx="5384200" cy="1743075"/>
          </a:xfrm>
        </p:grpSpPr>
        <p:pic>
          <p:nvPicPr>
            <p:cNvPr id="1026" name="Picture 2" descr="https://encrypted-tbn0.gstatic.com/images?q=tbn:ANd9GcQ1_47CO9DXkEbhBBAc4xFFnsj1UUTJdiXqFnuN3Qycv0p1u7iM6hL2-EY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8467" y="2561896"/>
              <a:ext cx="1719591" cy="1719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a:stretch>
              <a:fillRect/>
            </a:stretch>
          </p:blipFill>
          <p:spPr>
            <a:xfrm>
              <a:off x="7419975" y="2557462"/>
              <a:ext cx="1724025" cy="1743075"/>
            </a:xfrm>
            <a:prstGeom prst="rect">
              <a:avLst/>
            </a:prstGeom>
          </p:spPr>
        </p:pic>
        <p:pic>
          <p:nvPicPr>
            <p:cNvPr id="22" name="Picture 21"/>
            <p:cNvPicPr>
              <a:picLocks noChangeAspect="1"/>
            </p:cNvPicPr>
            <p:nvPr/>
          </p:nvPicPr>
          <p:blipFill>
            <a:blip r:embed="rId5"/>
            <a:stretch>
              <a:fillRect/>
            </a:stretch>
          </p:blipFill>
          <p:spPr>
            <a:xfrm>
              <a:off x="5563858" y="2576512"/>
              <a:ext cx="1771650" cy="1704975"/>
            </a:xfrm>
            <a:prstGeom prst="rect">
              <a:avLst/>
            </a:prstGeom>
          </p:spPr>
        </p:pic>
      </p:grpSp>
      <p:sp>
        <p:nvSpPr>
          <p:cNvPr id="37" name="TextBox 36"/>
          <p:cNvSpPr txBox="1"/>
          <p:nvPr/>
        </p:nvSpPr>
        <p:spPr>
          <a:xfrm>
            <a:off x="2170794" y="1826093"/>
            <a:ext cx="1541384" cy="369332"/>
          </a:xfrm>
          <a:prstGeom prst="rect">
            <a:avLst/>
          </a:prstGeom>
          <a:noFill/>
        </p:spPr>
        <p:txBody>
          <a:bodyPr wrap="none" rtlCol="0">
            <a:spAutoFit/>
          </a:bodyPr>
          <a:lstStyle/>
          <a:p>
            <a:r>
              <a:rPr lang="en-US" altLang="ko-KR" dirty="0"/>
              <a:t>accelerometer</a:t>
            </a:r>
            <a:endParaRPr lang="ko-KR" altLang="en-US" dirty="0"/>
          </a:p>
        </p:txBody>
      </p:sp>
      <p:sp>
        <p:nvSpPr>
          <p:cNvPr id="38" name="TextBox 37"/>
          <p:cNvSpPr txBox="1"/>
          <p:nvPr/>
        </p:nvSpPr>
        <p:spPr>
          <a:xfrm>
            <a:off x="3602407" y="1826093"/>
            <a:ext cx="998671" cy="369332"/>
          </a:xfrm>
          <a:prstGeom prst="rect">
            <a:avLst/>
          </a:prstGeom>
          <a:noFill/>
        </p:spPr>
        <p:txBody>
          <a:bodyPr wrap="none" rtlCol="0">
            <a:spAutoFit/>
          </a:bodyPr>
          <a:lstStyle/>
          <a:p>
            <a:r>
              <a:rPr lang="en-US" altLang="ko-KR" dirty="0"/>
              <a:t>compass</a:t>
            </a:r>
            <a:endParaRPr lang="ko-KR" altLang="en-US" dirty="0"/>
          </a:p>
        </p:txBody>
      </p:sp>
      <p:sp>
        <p:nvSpPr>
          <p:cNvPr id="39" name="TextBox 38"/>
          <p:cNvSpPr txBox="1"/>
          <p:nvPr/>
        </p:nvSpPr>
        <p:spPr>
          <a:xfrm>
            <a:off x="4541309" y="1826093"/>
            <a:ext cx="1140825" cy="369332"/>
          </a:xfrm>
          <a:prstGeom prst="rect">
            <a:avLst/>
          </a:prstGeom>
          <a:noFill/>
        </p:spPr>
        <p:txBody>
          <a:bodyPr wrap="none" rtlCol="0">
            <a:spAutoFit/>
          </a:bodyPr>
          <a:lstStyle/>
          <a:p>
            <a:r>
              <a:rPr lang="en-US" altLang="ko-KR" dirty="0"/>
              <a:t>gyroscope</a:t>
            </a:r>
            <a:endParaRPr lang="ko-KR" altLang="en-US" dirty="0"/>
          </a:p>
        </p:txBody>
      </p:sp>
      <p:grpSp>
        <p:nvGrpSpPr>
          <p:cNvPr id="35" name="Group 34"/>
          <p:cNvGrpSpPr/>
          <p:nvPr/>
        </p:nvGrpSpPr>
        <p:grpSpPr>
          <a:xfrm>
            <a:off x="912842" y="1625614"/>
            <a:ext cx="1134772" cy="2003784"/>
            <a:chOff x="-3125974" y="4279541"/>
            <a:chExt cx="1134772" cy="2003784"/>
          </a:xfrm>
        </p:grpSpPr>
        <p:pic>
          <p:nvPicPr>
            <p:cNvPr id="34" name="Picture 33"/>
            <p:cNvPicPr>
              <a:picLocks noChangeAspect="1"/>
            </p:cNvPicPr>
            <p:nvPr/>
          </p:nvPicPr>
          <p:blipFill>
            <a:blip r:embed="rId6"/>
            <a:stretch>
              <a:fillRect/>
            </a:stretch>
          </p:blipFill>
          <p:spPr>
            <a:xfrm>
              <a:off x="-2826112" y="4279541"/>
              <a:ext cx="834910" cy="2003784"/>
            </a:xfrm>
            <a:prstGeom prst="rect">
              <a:avLst/>
            </a:prstGeom>
          </p:spPr>
        </p:pic>
        <p:grpSp>
          <p:nvGrpSpPr>
            <p:cNvPr id="26" name="Group 25"/>
            <p:cNvGrpSpPr/>
            <p:nvPr/>
          </p:nvGrpSpPr>
          <p:grpSpPr>
            <a:xfrm>
              <a:off x="-3125974" y="4862336"/>
              <a:ext cx="1134772" cy="1009667"/>
              <a:chOff x="222661" y="3269874"/>
              <a:chExt cx="1134772" cy="1009667"/>
            </a:xfrm>
          </p:grpSpPr>
          <p:pic>
            <p:nvPicPr>
              <p:cNvPr id="46" name="그림 5"/>
              <p:cNvPicPr>
                <a:picLocks noChangeAspect="1"/>
              </p:cNvPicPr>
              <p:nvPr/>
            </p:nvPicPr>
            <p:blipFill>
              <a:blip r:embed="rId7"/>
              <a:stretch>
                <a:fillRect/>
              </a:stretch>
            </p:blipFill>
            <p:spPr>
              <a:xfrm>
                <a:off x="560571" y="3639206"/>
                <a:ext cx="340178" cy="640335"/>
              </a:xfrm>
              <a:prstGeom prst="roundRect">
                <a:avLst>
                  <a:gd name="adj" fmla="val 16667"/>
                </a:avLst>
              </a:prstGeom>
              <a:ln>
                <a:solidFill>
                  <a:srgbClr val="FF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7" name="직선 화살표 연결선 15"/>
              <p:cNvCxnSpPr/>
              <p:nvPr/>
            </p:nvCxnSpPr>
            <p:spPr>
              <a:xfrm>
                <a:off x="730660" y="3959373"/>
                <a:ext cx="4894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직선 화살표 연결선 16"/>
              <p:cNvCxnSpPr/>
              <p:nvPr/>
            </p:nvCxnSpPr>
            <p:spPr>
              <a:xfrm flipV="1">
                <a:off x="730660" y="3477627"/>
                <a:ext cx="0" cy="481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직선 화살표 연결선 19"/>
              <p:cNvCxnSpPr/>
              <p:nvPr/>
            </p:nvCxnSpPr>
            <p:spPr>
              <a:xfrm flipH="1">
                <a:off x="392749" y="3959373"/>
                <a:ext cx="337912" cy="320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직사각형 22"/>
              <p:cNvSpPr/>
              <p:nvPr/>
            </p:nvSpPr>
            <p:spPr>
              <a:xfrm>
                <a:off x="730660" y="3269874"/>
                <a:ext cx="288862" cy="369332"/>
              </a:xfrm>
              <a:prstGeom prst="rect">
                <a:avLst/>
              </a:prstGeom>
            </p:spPr>
            <p:txBody>
              <a:bodyPr wrap="none">
                <a:spAutoFit/>
              </a:bodyPr>
              <a:lstStyle/>
              <a:p>
                <a:r>
                  <a:rPr lang="en-US" altLang="ko-KR" dirty="0"/>
                  <a:t>y</a:t>
                </a:r>
                <a:endParaRPr lang="ko-KR" altLang="en-US" dirty="0"/>
              </a:p>
            </p:txBody>
          </p:sp>
          <p:sp>
            <p:nvSpPr>
              <p:cNvPr id="51" name="직사각형 23"/>
              <p:cNvSpPr/>
              <p:nvPr/>
            </p:nvSpPr>
            <p:spPr>
              <a:xfrm>
                <a:off x="1068571" y="3910209"/>
                <a:ext cx="288862" cy="369332"/>
              </a:xfrm>
              <a:prstGeom prst="rect">
                <a:avLst/>
              </a:prstGeom>
            </p:spPr>
            <p:txBody>
              <a:bodyPr wrap="none">
                <a:spAutoFit/>
              </a:bodyPr>
              <a:lstStyle/>
              <a:p>
                <a:r>
                  <a:rPr lang="en-US" altLang="ko-KR" dirty="0"/>
                  <a:t>x</a:t>
                </a:r>
                <a:endParaRPr lang="ko-KR" altLang="en-US" dirty="0"/>
              </a:p>
            </p:txBody>
          </p:sp>
          <p:sp>
            <p:nvSpPr>
              <p:cNvPr id="52" name="직사각형 24"/>
              <p:cNvSpPr/>
              <p:nvPr/>
            </p:nvSpPr>
            <p:spPr>
              <a:xfrm>
                <a:off x="222661" y="3910209"/>
                <a:ext cx="276038" cy="369332"/>
              </a:xfrm>
              <a:prstGeom prst="rect">
                <a:avLst/>
              </a:prstGeom>
            </p:spPr>
            <p:txBody>
              <a:bodyPr wrap="none">
                <a:spAutoFit/>
              </a:bodyPr>
              <a:lstStyle/>
              <a:p>
                <a:r>
                  <a:rPr lang="en-US" altLang="ko-KR" dirty="0"/>
                  <a:t>z</a:t>
                </a:r>
                <a:endParaRPr lang="ko-KR" altLang="en-US" dirty="0"/>
              </a:p>
            </p:txBody>
          </p:sp>
        </p:grpSp>
      </p:grpSp>
    </p:spTree>
    <p:extLst>
      <p:ext uri="{BB962C8B-B14F-4D97-AF65-F5344CB8AC3E}">
        <p14:creationId xmlns:p14="http://schemas.microsoft.com/office/powerpoint/2010/main" val="1848002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Activity Recognition Process</a:t>
            </a:r>
            <a:endParaRPr lang="ko-KR" altLang="en-US" dirty="0"/>
          </a:p>
        </p:txBody>
      </p:sp>
      <p:pic>
        <p:nvPicPr>
          <p:cNvPr id="5" name="내용 개체 틀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43032" y="1439878"/>
            <a:ext cx="1856102" cy="4453204"/>
          </a:xfrm>
        </p:spPr>
      </p:pic>
      <p:sp>
        <p:nvSpPr>
          <p:cNvPr id="4" name="슬라이드 번호 개체 틀 3"/>
          <p:cNvSpPr>
            <a:spLocks noGrp="1"/>
          </p:cNvSpPr>
          <p:nvPr>
            <p:ph type="sldNum" sz="quarter" idx="12"/>
          </p:nvPr>
        </p:nvSpPr>
        <p:spPr/>
        <p:txBody>
          <a:bodyPr/>
          <a:lstStyle/>
          <a:p>
            <a:fld id="{4BEDD84E-25D4-4983-8AA1-2863C96F08D9}" type="slidenum">
              <a:rPr lang="ko-KR" altLang="en-US" smtClean="0"/>
              <a:t>24</a:t>
            </a:fld>
            <a:endParaRPr lang="ko-KR" altLang="en-US"/>
          </a:p>
        </p:txBody>
      </p:sp>
      <p:pic>
        <p:nvPicPr>
          <p:cNvPr id="6" name="그림 5"/>
          <p:cNvPicPr>
            <a:picLocks noChangeAspect="1"/>
          </p:cNvPicPr>
          <p:nvPr/>
        </p:nvPicPr>
        <p:blipFill>
          <a:blip r:embed="rId4"/>
          <a:stretch>
            <a:fillRect/>
          </a:stretch>
        </p:blipFill>
        <p:spPr>
          <a:xfrm>
            <a:off x="7603476" y="3608722"/>
            <a:ext cx="340178" cy="640335"/>
          </a:xfrm>
          <a:prstGeom prst="roundRect">
            <a:avLst>
              <a:gd name="adj" fmla="val 16667"/>
            </a:avLst>
          </a:prstGeom>
          <a:ln>
            <a:solidFill>
              <a:srgbClr val="FF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7" name="표 6"/>
          <p:cNvGraphicFramePr>
            <a:graphicFrameLocks noGrp="1"/>
          </p:cNvGraphicFramePr>
          <p:nvPr>
            <p:extLst>
              <p:ext uri="{D42A27DB-BD31-4B8C-83A1-F6EECF244321}">
                <p14:modId xmlns:p14="http://schemas.microsoft.com/office/powerpoint/2010/main" val="3531229724"/>
              </p:ext>
            </p:extLst>
          </p:nvPr>
        </p:nvGraphicFramePr>
        <p:xfrm>
          <a:off x="921657" y="2125617"/>
          <a:ext cx="4738914" cy="2123440"/>
        </p:xfrm>
        <a:graphic>
          <a:graphicData uri="http://schemas.openxmlformats.org/drawingml/2006/table">
            <a:tbl>
              <a:tblPr firstRow="1" bandRow="1">
                <a:tableStyleId>{5940675A-B579-460E-94D1-54222C63F5DA}</a:tableStyleId>
              </a:tblPr>
              <a:tblGrid>
                <a:gridCol w="1654629">
                  <a:extLst>
                    <a:ext uri="{9D8B030D-6E8A-4147-A177-3AD203B41FA5}">
                      <a16:colId xmlns:a16="http://schemas.microsoft.com/office/drawing/2014/main" val="20000"/>
                    </a:ext>
                  </a:extLst>
                </a:gridCol>
                <a:gridCol w="1451428">
                  <a:extLst>
                    <a:ext uri="{9D8B030D-6E8A-4147-A177-3AD203B41FA5}">
                      <a16:colId xmlns:a16="http://schemas.microsoft.com/office/drawing/2014/main" val="20001"/>
                    </a:ext>
                  </a:extLst>
                </a:gridCol>
                <a:gridCol w="1632857">
                  <a:extLst>
                    <a:ext uri="{9D8B030D-6E8A-4147-A177-3AD203B41FA5}">
                      <a16:colId xmlns:a16="http://schemas.microsoft.com/office/drawing/2014/main" val="20002"/>
                    </a:ext>
                  </a:extLst>
                </a:gridCol>
              </a:tblGrid>
              <a:tr h="370840">
                <a:tc>
                  <a:txBody>
                    <a:bodyPr/>
                    <a:lstStyle/>
                    <a:p>
                      <a:pPr algn="ctr" latinLnBrk="1"/>
                      <a:r>
                        <a:rPr lang="en-US" altLang="ko-KR" b="1" baseline="0" dirty="0"/>
                        <a:t>Phone </a:t>
                      </a:r>
                      <a:br>
                        <a:rPr lang="en-US" altLang="ko-KR" b="1" baseline="0" dirty="0"/>
                      </a:br>
                      <a:r>
                        <a:rPr lang="en-US" altLang="ko-KR" b="1" baseline="0" dirty="0"/>
                        <a:t>shaken?</a:t>
                      </a:r>
                      <a:endParaRPr lang="ko-KR" altLang="en-US" b="1" dirty="0">
                        <a:solidFill>
                          <a:schemeClr val="tx1"/>
                        </a:solidFill>
                      </a:endParaRPr>
                    </a:p>
                  </a:txBody>
                  <a:tcPr anchor="ctr">
                    <a:solidFill>
                      <a:schemeClr val="bg2"/>
                    </a:solidFill>
                  </a:tcPr>
                </a:tc>
                <a:tc>
                  <a:txBody>
                    <a:bodyPr/>
                    <a:lstStyle/>
                    <a:p>
                      <a:pPr algn="ctr" latinLnBrk="1"/>
                      <a:r>
                        <a:rPr lang="en-US" altLang="ko-KR" b="1" dirty="0"/>
                        <a:t>Phone orientation?</a:t>
                      </a:r>
                      <a:endParaRPr lang="ko-KR" altLang="en-US" b="1" dirty="0">
                        <a:solidFill>
                          <a:schemeClr val="tx1"/>
                        </a:solidFill>
                      </a:endParaRPr>
                    </a:p>
                  </a:txBody>
                  <a:tcPr anchor="ctr">
                    <a:solidFill>
                      <a:schemeClr val="bg2"/>
                    </a:solidFill>
                  </a:tcPr>
                </a:tc>
                <a:tc>
                  <a:txBody>
                    <a:bodyPr/>
                    <a:lstStyle/>
                    <a:p>
                      <a:pPr algn="ctr" latinLnBrk="1"/>
                      <a:r>
                        <a:rPr lang="en-US" altLang="ko-KR" b="1" dirty="0"/>
                        <a:t>Current</a:t>
                      </a:r>
                      <a:br>
                        <a:rPr lang="en-US" altLang="ko-KR" b="1" dirty="0"/>
                      </a:br>
                      <a:r>
                        <a:rPr lang="en-US" altLang="ko-KR" b="1" dirty="0"/>
                        <a:t>Activity</a:t>
                      </a:r>
                      <a:endParaRPr lang="ko-KR" altLang="en-US" b="1" dirty="0">
                        <a:solidFill>
                          <a:schemeClr val="tx1"/>
                        </a:solidFill>
                      </a:endParaRPr>
                    </a:p>
                  </a:txBody>
                  <a:tcPr anchor="ct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lgn="ctr" latinLnBrk="1"/>
                      <a:r>
                        <a:rPr lang="en-US" altLang="ko-KR" dirty="0"/>
                        <a:t>No</a:t>
                      </a:r>
                      <a:endParaRPr lang="ko-KR" altLang="en-US" dirty="0"/>
                    </a:p>
                  </a:txBody>
                  <a:tcPr anchor="ctr"/>
                </a:tc>
                <a:tc>
                  <a:txBody>
                    <a:bodyPr/>
                    <a:lstStyle/>
                    <a:p>
                      <a:pPr algn="ctr" latinLnBrk="1"/>
                      <a:r>
                        <a:rPr lang="en-US" altLang="ko-KR" dirty="0"/>
                        <a:t>Upright</a:t>
                      </a:r>
                      <a:endParaRPr lang="ko-KR" altLang="en-US" dirty="0"/>
                    </a:p>
                  </a:txBody>
                  <a:tcPr anchor="ctr"/>
                </a:tc>
                <a:tc>
                  <a:txBody>
                    <a:bodyPr/>
                    <a:lstStyle/>
                    <a:p>
                      <a:pPr algn="ctr" latinLnBrk="1"/>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lgn="ctr" latinLnBrk="1"/>
                      <a:r>
                        <a:rPr lang="en-US" altLang="ko-KR" dirty="0"/>
                        <a:t>Yes</a:t>
                      </a:r>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a:t>Upright</a:t>
                      </a:r>
                      <a:endParaRPr lang="ko-KR" altLang="en-US" dirty="0"/>
                    </a:p>
                  </a:txBody>
                  <a:tcPr anchor="ctr"/>
                </a:tc>
                <a:tc>
                  <a:txBody>
                    <a:bodyPr/>
                    <a:lstStyle/>
                    <a:p>
                      <a:pPr algn="ctr" latinLnBrk="1"/>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lgn="ctr" latinLnBrk="1"/>
                      <a:r>
                        <a:rPr lang="en-US" altLang="ko-KR" dirty="0"/>
                        <a:t>No</a:t>
                      </a:r>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a:t>Lying</a:t>
                      </a:r>
                      <a:r>
                        <a:rPr lang="en-US" altLang="ko-KR" baseline="0" dirty="0"/>
                        <a:t> down</a:t>
                      </a:r>
                      <a:endParaRPr lang="ko-KR" altLang="en-US" dirty="0"/>
                    </a:p>
                  </a:txBody>
                  <a:tcPr anchor="ctr"/>
                </a:tc>
                <a:tc>
                  <a:txBody>
                    <a:bodyPr/>
                    <a:lstStyle/>
                    <a:p>
                      <a:pPr algn="ctr" latinLnBrk="1"/>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lgn="ctr" latinLnBrk="1"/>
                      <a:r>
                        <a:rPr lang="en-US" altLang="ko-KR" dirty="0"/>
                        <a:t>Yes</a:t>
                      </a:r>
                      <a:endParaRPr lang="ko-KR" altLang="en-US" dirty="0"/>
                    </a:p>
                  </a:txBody>
                  <a:tcPr anchor="ctr"/>
                </a:tc>
                <a:tc>
                  <a:txBody>
                    <a:bodyPr/>
                    <a:lstStyle/>
                    <a:p>
                      <a:pPr algn="ctr" latinLnBrk="1"/>
                      <a:r>
                        <a:rPr lang="en-US" altLang="ko-KR" dirty="0"/>
                        <a:t>Lying down</a:t>
                      </a:r>
                      <a:endParaRPr lang="ko-KR" altLang="en-US" dirty="0"/>
                    </a:p>
                  </a:txBody>
                  <a:tcPr anchor="ctr"/>
                </a:tc>
                <a:tc>
                  <a:txBody>
                    <a:bodyPr/>
                    <a:lstStyle/>
                    <a:p>
                      <a:pPr algn="ctr" latinLnBrk="1"/>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cxnSp>
        <p:nvCxnSpPr>
          <p:cNvPr id="9" name="직선 화살표 연결선 8"/>
          <p:cNvCxnSpPr/>
          <p:nvPr/>
        </p:nvCxnSpPr>
        <p:spPr>
          <a:xfrm>
            <a:off x="3273879" y="4249057"/>
            <a:ext cx="0" cy="2866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직사각형 9"/>
          <p:cNvSpPr/>
          <p:nvPr/>
        </p:nvSpPr>
        <p:spPr>
          <a:xfrm>
            <a:off x="868731" y="5798146"/>
            <a:ext cx="3974934" cy="923330"/>
          </a:xfrm>
          <a:prstGeom prst="rect">
            <a:avLst/>
          </a:prstGeom>
        </p:spPr>
        <p:txBody>
          <a:bodyPr wrap="none">
            <a:spAutoFit/>
          </a:bodyPr>
          <a:lstStyle/>
          <a:p>
            <a:r>
              <a:rPr lang="en-US" altLang="ko-KR" dirty="0"/>
              <a:t>Variance of accelerometer sensor signal</a:t>
            </a:r>
            <a:br>
              <a:rPr lang="en-US" altLang="ko-KR" dirty="0"/>
            </a:br>
            <a:r>
              <a:rPr lang="en-US" altLang="ko-KR" dirty="0"/>
              <a:t>for the last 2 seconds</a:t>
            </a:r>
          </a:p>
          <a:p>
            <a:r>
              <a:rPr lang="en-US" altLang="ko-KR" dirty="0"/>
              <a:t>(if variance &gt;= beta, it is shaken)</a:t>
            </a:r>
          </a:p>
        </p:txBody>
      </p:sp>
      <p:cxnSp>
        <p:nvCxnSpPr>
          <p:cNvPr id="11" name="직선 화살표 연결선 10"/>
          <p:cNvCxnSpPr/>
          <p:nvPr/>
        </p:nvCxnSpPr>
        <p:spPr>
          <a:xfrm>
            <a:off x="1382846" y="4249057"/>
            <a:ext cx="0" cy="15490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직사각형 13"/>
          <p:cNvSpPr/>
          <p:nvPr/>
        </p:nvSpPr>
        <p:spPr>
          <a:xfrm>
            <a:off x="1666631" y="4544188"/>
            <a:ext cx="4052668" cy="1200329"/>
          </a:xfrm>
          <a:prstGeom prst="rect">
            <a:avLst/>
          </a:prstGeom>
        </p:spPr>
        <p:txBody>
          <a:bodyPr wrap="square">
            <a:spAutoFit/>
          </a:bodyPr>
          <a:lstStyle/>
          <a:p>
            <a:r>
              <a:rPr lang="en-US" altLang="ko-KR" dirty="0"/>
              <a:t>Average value of accelerometer y-axis sensor signals for the last 2 seconds </a:t>
            </a:r>
          </a:p>
          <a:p>
            <a:r>
              <a:rPr lang="en-US" altLang="ko-KR" dirty="0"/>
              <a:t>(if avg. Y-axis &gt;= alpha, it is upright; otherwise, lying)</a:t>
            </a:r>
          </a:p>
        </p:txBody>
      </p:sp>
      <p:cxnSp>
        <p:nvCxnSpPr>
          <p:cNvPr id="16" name="직선 화살표 연결선 15"/>
          <p:cNvCxnSpPr/>
          <p:nvPr/>
        </p:nvCxnSpPr>
        <p:spPr>
          <a:xfrm>
            <a:off x="7773565" y="3928889"/>
            <a:ext cx="4894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직선 화살표 연결선 16"/>
          <p:cNvCxnSpPr/>
          <p:nvPr/>
        </p:nvCxnSpPr>
        <p:spPr>
          <a:xfrm flipV="1">
            <a:off x="7773565" y="3447143"/>
            <a:ext cx="0" cy="481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직선 화살표 연결선 19"/>
          <p:cNvCxnSpPr/>
          <p:nvPr/>
        </p:nvCxnSpPr>
        <p:spPr>
          <a:xfrm flipH="1">
            <a:off x="7435654" y="3928889"/>
            <a:ext cx="337912" cy="320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직사각형 22"/>
          <p:cNvSpPr/>
          <p:nvPr/>
        </p:nvSpPr>
        <p:spPr>
          <a:xfrm>
            <a:off x="7773565" y="3239390"/>
            <a:ext cx="288862" cy="369332"/>
          </a:xfrm>
          <a:prstGeom prst="rect">
            <a:avLst/>
          </a:prstGeom>
        </p:spPr>
        <p:txBody>
          <a:bodyPr wrap="none">
            <a:spAutoFit/>
          </a:bodyPr>
          <a:lstStyle/>
          <a:p>
            <a:r>
              <a:rPr lang="en-US" altLang="ko-KR" dirty="0"/>
              <a:t>y</a:t>
            </a:r>
            <a:endParaRPr lang="ko-KR" altLang="en-US" dirty="0"/>
          </a:p>
        </p:txBody>
      </p:sp>
      <p:sp>
        <p:nvSpPr>
          <p:cNvPr id="24" name="직사각형 23"/>
          <p:cNvSpPr/>
          <p:nvPr/>
        </p:nvSpPr>
        <p:spPr>
          <a:xfrm>
            <a:off x="8111476" y="3879725"/>
            <a:ext cx="288862" cy="369332"/>
          </a:xfrm>
          <a:prstGeom prst="rect">
            <a:avLst/>
          </a:prstGeom>
        </p:spPr>
        <p:txBody>
          <a:bodyPr wrap="none">
            <a:spAutoFit/>
          </a:bodyPr>
          <a:lstStyle/>
          <a:p>
            <a:r>
              <a:rPr lang="en-US" altLang="ko-KR" dirty="0"/>
              <a:t>x</a:t>
            </a:r>
            <a:endParaRPr lang="ko-KR" altLang="en-US" dirty="0"/>
          </a:p>
        </p:txBody>
      </p:sp>
      <p:sp>
        <p:nvSpPr>
          <p:cNvPr id="25" name="직사각형 24"/>
          <p:cNvSpPr/>
          <p:nvPr/>
        </p:nvSpPr>
        <p:spPr>
          <a:xfrm>
            <a:off x="7265566" y="3879725"/>
            <a:ext cx="276038" cy="369332"/>
          </a:xfrm>
          <a:prstGeom prst="rect">
            <a:avLst/>
          </a:prstGeom>
        </p:spPr>
        <p:txBody>
          <a:bodyPr wrap="none">
            <a:spAutoFit/>
          </a:bodyPr>
          <a:lstStyle/>
          <a:p>
            <a:r>
              <a:rPr lang="en-US" altLang="ko-KR" dirty="0"/>
              <a:t>z</a:t>
            </a:r>
            <a:endParaRPr lang="ko-KR" altLang="en-US" dirty="0"/>
          </a:p>
        </p:txBody>
      </p:sp>
      <p:sp>
        <p:nvSpPr>
          <p:cNvPr id="29" name="직사각형 28"/>
          <p:cNvSpPr/>
          <p:nvPr/>
        </p:nvSpPr>
        <p:spPr>
          <a:xfrm>
            <a:off x="4154502" y="2776122"/>
            <a:ext cx="1378326" cy="369332"/>
          </a:xfrm>
          <a:prstGeom prst="rect">
            <a:avLst/>
          </a:prstGeom>
        </p:spPr>
        <p:txBody>
          <a:bodyPr wrap="none">
            <a:spAutoFit/>
          </a:bodyPr>
          <a:lstStyle/>
          <a:p>
            <a:pPr algn="ctr"/>
            <a:r>
              <a:rPr lang="en-US" altLang="ko-KR" dirty="0"/>
              <a:t>Standing still</a:t>
            </a:r>
            <a:endParaRPr lang="ko-KR" altLang="en-US" dirty="0"/>
          </a:p>
        </p:txBody>
      </p:sp>
      <p:sp>
        <p:nvSpPr>
          <p:cNvPr id="30" name="직사각형 29"/>
          <p:cNvSpPr/>
          <p:nvPr/>
        </p:nvSpPr>
        <p:spPr>
          <a:xfrm>
            <a:off x="4364209" y="3145454"/>
            <a:ext cx="958917" cy="369332"/>
          </a:xfrm>
          <a:prstGeom prst="rect">
            <a:avLst/>
          </a:prstGeom>
        </p:spPr>
        <p:txBody>
          <a:bodyPr wrap="none">
            <a:spAutoFit/>
          </a:bodyPr>
          <a:lstStyle/>
          <a:p>
            <a:pPr algn="ctr"/>
            <a:r>
              <a:rPr lang="en-US" altLang="ko-KR" dirty="0"/>
              <a:t>Running</a:t>
            </a:r>
            <a:endParaRPr lang="ko-KR" altLang="en-US" dirty="0"/>
          </a:p>
        </p:txBody>
      </p:sp>
      <p:sp>
        <p:nvSpPr>
          <p:cNvPr id="31" name="직사각형 30"/>
          <p:cNvSpPr/>
          <p:nvPr/>
        </p:nvSpPr>
        <p:spPr>
          <a:xfrm>
            <a:off x="4076917" y="3512589"/>
            <a:ext cx="1533498" cy="369332"/>
          </a:xfrm>
          <a:prstGeom prst="rect">
            <a:avLst/>
          </a:prstGeom>
        </p:spPr>
        <p:txBody>
          <a:bodyPr wrap="none">
            <a:spAutoFit/>
          </a:bodyPr>
          <a:lstStyle/>
          <a:p>
            <a:pPr algn="ctr"/>
            <a:r>
              <a:rPr lang="en-US" altLang="ko-KR" dirty="0"/>
              <a:t>Lying on a bed</a:t>
            </a:r>
            <a:endParaRPr lang="ko-KR" altLang="en-US" dirty="0"/>
          </a:p>
        </p:txBody>
      </p:sp>
      <p:sp>
        <p:nvSpPr>
          <p:cNvPr id="32" name="직사각형 31"/>
          <p:cNvSpPr/>
          <p:nvPr/>
        </p:nvSpPr>
        <p:spPr>
          <a:xfrm>
            <a:off x="4031586" y="3879725"/>
            <a:ext cx="1624163" cy="369332"/>
          </a:xfrm>
          <a:prstGeom prst="rect">
            <a:avLst/>
          </a:prstGeom>
        </p:spPr>
        <p:txBody>
          <a:bodyPr wrap="none">
            <a:spAutoFit/>
          </a:bodyPr>
          <a:lstStyle/>
          <a:p>
            <a:pPr algn="ctr"/>
            <a:r>
              <a:rPr lang="en-US" altLang="ko-KR" dirty="0"/>
              <a:t>Nothing (=Null)</a:t>
            </a:r>
            <a:endParaRPr lang="ko-KR" altLang="en-US" dirty="0"/>
          </a:p>
        </p:txBody>
      </p:sp>
    </p:spTree>
    <p:extLst>
      <p:ext uri="{BB962C8B-B14F-4D97-AF65-F5344CB8AC3E}">
        <p14:creationId xmlns:p14="http://schemas.microsoft.com/office/powerpoint/2010/main" val="12304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Activity Recognition Process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25</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61169937"/>
              </p:ext>
            </p:extLst>
          </p:nvPr>
        </p:nvGraphicFramePr>
        <p:xfrm>
          <a:off x="511832" y="1674820"/>
          <a:ext cx="4738914" cy="2123440"/>
        </p:xfrm>
        <a:graphic>
          <a:graphicData uri="http://schemas.openxmlformats.org/drawingml/2006/table">
            <a:tbl>
              <a:tblPr firstRow="1" bandRow="1">
                <a:tableStyleId>{5940675A-B579-460E-94D1-54222C63F5DA}</a:tableStyleId>
              </a:tblPr>
              <a:tblGrid>
                <a:gridCol w="1654629">
                  <a:extLst>
                    <a:ext uri="{9D8B030D-6E8A-4147-A177-3AD203B41FA5}">
                      <a16:colId xmlns:a16="http://schemas.microsoft.com/office/drawing/2014/main" val="20000"/>
                    </a:ext>
                  </a:extLst>
                </a:gridCol>
                <a:gridCol w="1451428">
                  <a:extLst>
                    <a:ext uri="{9D8B030D-6E8A-4147-A177-3AD203B41FA5}">
                      <a16:colId xmlns:a16="http://schemas.microsoft.com/office/drawing/2014/main" val="20001"/>
                    </a:ext>
                  </a:extLst>
                </a:gridCol>
                <a:gridCol w="1632857">
                  <a:extLst>
                    <a:ext uri="{9D8B030D-6E8A-4147-A177-3AD203B41FA5}">
                      <a16:colId xmlns:a16="http://schemas.microsoft.com/office/drawing/2014/main" val="20002"/>
                    </a:ext>
                  </a:extLst>
                </a:gridCol>
              </a:tblGrid>
              <a:tr h="370840">
                <a:tc>
                  <a:txBody>
                    <a:bodyPr/>
                    <a:lstStyle/>
                    <a:p>
                      <a:pPr algn="ctr" latinLnBrk="1"/>
                      <a:r>
                        <a:rPr lang="en-US" altLang="ko-KR" b="1" baseline="0" dirty="0"/>
                        <a:t>Phone </a:t>
                      </a:r>
                      <a:br>
                        <a:rPr lang="en-US" altLang="ko-KR" b="1" baseline="0" dirty="0"/>
                      </a:br>
                      <a:r>
                        <a:rPr lang="en-US" altLang="ko-KR" b="1" baseline="0" dirty="0"/>
                        <a:t>shaken?</a:t>
                      </a:r>
                      <a:endParaRPr lang="ko-KR" altLang="en-US" b="1" dirty="0"/>
                    </a:p>
                  </a:txBody>
                  <a:tcPr anchor="ctr">
                    <a:solidFill>
                      <a:schemeClr val="bg2"/>
                    </a:solidFill>
                  </a:tcPr>
                </a:tc>
                <a:tc>
                  <a:txBody>
                    <a:bodyPr/>
                    <a:lstStyle/>
                    <a:p>
                      <a:pPr algn="ctr" latinLnBrk="1"/>
                      <a:r>
                        <a:rPr lang="en-US" altLang="ko-KR" b="1" dirty="0"/>
                        <a:t>Phone orientation</a:t>
                      </a:r>
                      <a:endParaRPr lang="ko-KR" altLang="en-US" b="1" dirty="0"/>
                    </a:p>
                  </a:txBody>
                  <a:tcPr anchor="ctr">
                    <a:solidFill>
                      <a:schemeClr val="bg2"/>
                    </a:solidFill>
                  </a:tcPr>
                </a:tc>
                <a:tc>
                  <a:txBody>
                    <a:bodyPr/>
                    <a:lstStyle/>
                    <a:p>
                      <a:pPr algn="ctr" latinLnBrk="1"/>
                      <a:r>
                        <a:rPr lang="en-US" altLang="ko-KR" b="1" dirty="0"/>
                        <a:t>Activity</a:t>
                      </a:r>
                      <a:endParaRPr lang="ko-KR" altLang="en-US" b="1" dirty="0"/>
                    </a:p>
                  </a:txBody>
                  <a:tcPr anchor="ct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lgn="ctr" latinLnBrk="1"/>
                      <a:r>
                        <a:rPr lang="en-US" altLang="ko-KR" dirty="0"/>
                        <a:t>No</a:t>
                      </a:r>
                      <a:endParaRPr lang="ko-KR" altLang="en-US" dirty="0"/>
                    </a:p>
                  </a:txBody>
                  <a:tcPr anchor="ctr"/>
                </a:tc>
                <a:tc>
                  <a:txBody>
                    <a:bodyPr/>
                    <a:lstStyle/>
                    <a:p>
                      <a:pPr algn="ctr" latinLnBrk="1"/>
                      <a:r>
                        <a:rPr lang="en-US" altLang="ko-KR" dirty="0"/>
                        <a:t>Upright</a:t>
                      </a:r>
                      <a:endParaRPr lang="ko-KR" altLang="en-US" dirty="0"/>
                    </a:p>
                  </a:txBody>
                  <a:tcPr anchor="ctr"/>
                </a:tc>
                <a:tc>
                  <a:txBody>
                    <a:bodyPr/>
                    <a:lstStyle/>
                    <a:p>
                      <a:pPr algn="ctr" latinLnBrk="1"/>
                      <a:r>
                        <a:rPr lang="en-US" altLang="ko-KR" dirty="0"/>
                        <a:t>Standing still</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lgn="ctr" latinLnBrk="1"/>
                      <a:r>
                        <a:rPr lang="en-US" altLang="ko-KR" dirty="0"/>
                        <a:t>Yes</a:t>
                      </a:r>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a:t>Upright</a:t>
                      </a:r>
                      <a:endParaRPr lang="ko-KR" altLang="en-US" dirty="0"/>
                    </a:p>
                  </a:txBody>
                  <a:tcPr anchor="ctr"/>
                </a:tc>
                <a:tc>
                  <a:txBody>
                    <a:bodyPr/>
                    <a:lstStyle/>
                    <a:p>
                      <a:pPr algn="ctr" latinLnBrk="1"/>
                      <a:r>
                        <a:rPr lang="en-US" altLang="ko-KR" dirty="0"/>
                        <a:t>Running</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lgn="ctr" latinLnBrk="1"/>
                      <a:r>
                        <a:rPr lang="en-US" altLang="ko-KR" dirty="0"/>
                        <a:t>No</a:t>
                      </a:r>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a:t>Lying</a:t>
                      </a:r>
                      <a:r>
                        <a:rPr lang="en-US" altLang="ko-KR" baseline="0" dirty="0"/>
                        <a:t> down</a:t>
                      </a:r>
                      <a:endParaRPr lang="ko-KR" altLang="en-US" dirty="0"/>
                    </a:p>
                  </a:txBody>
                  <a:tcPr anchor="ctr"/>
                </a:tc>
                <a:tc>
                  <a:txBody>
                    <a:bodyPr/>
                    <a:lstStyle/>
                    <a:p>
                      <a:pPr algn="ctr" latinLnBrk="1"/>
                      <a:r>
                        <a:rPr lang="en-US" altLang="ko-KR" dirty="0"/>
                        <a:t>Lying on a bed</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lgn="ctr" latinLnBrk="1"/>
                      <a:r>
                        <a:rPr lang="en-US" altLang="ko-KR" dirty="0"/>
                        <a:t>Yes</a:t>
                      </a:r>
                      <a:endParaRPr lang="ko-KR" altLang="en-US" dirty="0"/>
                    </a:p>
                  </a:txBody>
                  <a:tcPr anchor="ctr"/>
                </a:tc>
                <a:tc>
                  <a:txBody>
                    <a:bodyPr/>
                    <a:lstStyle/>
                    <a:p>
                      <a:pPr algn="ctr" latinLnBrk="1"/>
                      <a:r>
                        <a:rPr lang="en-US" altLang="ko-KR" dirty="0"/>
                        <a:t>Lying down</a:t>
                      </a:r>
                      <a:endParaRPr lang="ko-KR" altLang="en-US" dirty="0"/>
                    </a:p>
                  </a:txBody>
                  <a:tcPr anchor="ctr"/>
                </a:tc>
                <a:tc>
                  <a:txBody>
                    <a:bodyPr/>
                    <a:lstStyle/>
                    <a:p>
                      <a:pPr algn="ctr" latinLnBrk="1"/>
                      <a:r>
                        <a:rPr lang="en-US" altLang="ko-KR" dirty="0"/>
                        <a:t>…?</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cxnSp>
        <p:nvCxnSpPr>
          <p:cNvPr id="9" name="직선 화살표 연결선 8"/>
          <p:cNvCxnSpPr/>
          <p:nvPr/>
        </p:nvCxnSpPr>
        <p:spPr>
          <a:xfrm>
            <a:off x="2768804" y="3798260"/>
            <a:ext cx="0" cy="2866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직사각형 9"/>
          <p:cNvSpPr/>
          <p:nvPr/>
        </p:nvSpPr>
        <p:spPr>
          <a:xfrm>
            <a:off x="47375" y="5171124"/>
            <a:ext cx="3909019" cy="646331"/>
          </a:xfrm>
          <a:prstGeom prst="rect">
            <a:avLst/>
          </a:prstGeom>
        </p:spPr>
        <p:txBody>
          <a:bodyPr wrap="none">
            <a:spAutoFit/>
          </a:bodyPr>
          <a:lstStyle/>
          <a:p>
            <a:pPr algn="ctr"/>
            <a:r>
              <a:rPr lang="en-US" altLang="ko-KR" dirty="0"/>
              <a:t>Variance of accelerometer sensor signal</a:t>
            </a:r>
            <a:br>
              <a:rPr lang="en-US" altLang="ko-KR" dirty="0"/>
            </a:br>
            <a:r>
              <a:rPr lang="en-US" altLang="ko-KR" dirty="0"/>
              <a:t>for the last 2 seconds</a:t>
            </a:r>
          </a:p>
        </p:txBody>
      </p:sp>
      <p:cxnSp>
        <p:nvCxnSpPr>
          <p:cNvPr id="11" name="직선 화살표 연결선 10"/>
          <p:cNvCxnSpPr/>
          <p:nvPr/>
        </p:nvCxnSpPr>
        <p:spPr>
          <a:xfrm>
            <a:off x="973021" y="3798260"/>
            <a:ext cx="0" cy="13728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직사각형 13"/>
          <p:cNvSpPr/>
          <p:nvPr/>
        </p:nvSpPr>
        <p:spPr>
          <a:xfrm>
            <a:off x="1609101" y="4023027"/>
            <a:ext cx="3470887" cy="923330"/>
          </a:xfrm>
          <a:prstGeom prst="rect">
            <a:avLst/>
          </a:prstGeom>
        </p:spPr>
        <p:txBody>
          <a:bodyPr wrap="none">
            <a:spAutoFit/>
          </a:bodyPr>
          <a:lstStyle/>
          <a:p>
            <a:pPr algn="ctr"/>
            <a:r>
              <a:rPr lang="en-US" altLang="ko-KR" dirty="0"/>
              <a:t>Average value of</a:t>
            </a:r>
            <a:br>
              <a:rPr lang="en-US" altLang="ko-KR" dirty="0"/>
            </a:br>
            <a:r>
              <a:rPr lang="en-US" altLang="ko-KR" dirty="0"/>
              <a:t>accelerometer y-axis sensor signals</a:t>
            </a:r>
            <a:br>
              <a:rPr lang="en-US" altLang="ko-KR" dirty="0"/>
            </a:br>
            <a:r>
              <a:rPr lang="en-US" altLang="ko-KR" dirty="0"/>
              <a:t>for the last 2 seconds</a:t>
            </a:r>
          </a:p>
        </p:txBody>
      </p:sp>
      <p:sp>
        <p:nvSpPr>
          <p:cNvPr id="3" name="모서리가 둥근 직사각형 2"/>
          <p:cNvSpPr/>
          <p:nvPr/>
        </p:nvSpPr>
        <p:spPr>
          <a:xfrm>
            <a:off x="3008289" y="4643717"/>
            <a:ext cx="1364343" cy="23222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4110708" y="4833629"/>
            <a:ext cx="1472583" cy="646331"/>
          </a:xfrm>
          <a:prstGeom prst="rect">
            <a:avLst/>
          </a:prstGeom>
        </p:spPr>
        <p:txBody>
          <a:bodyPr wrap="none">
            <a:spAutoFit/>
          </a:bodyPr>
          <a:lstStyle/>
          <a:p>
            <a:r>
              <a:rPr lang="en-US" altLang="ko-KR" dirty="0">
                <a:solidFill>
                  <a:srgbClr val="C00000"/>
                </a:solidFill>
              </a:rPr>
              <a:t>Segmenting </a:t>
            </a:r>
            <a:br>
              <a:rPr lang="en-US" altLang="ko-KR" dirty="0">
                <a:solidFill>
                  <a:srgbClr val="C00000"/>
                </a:solidFill>
              </a:rPr>
            </a:br>
            <a:r>
              <a:rPr lang="en-US" altLang="ko-KR" dirty="0">
                <a:solidFill>
                  <a:srgbClr val="C00000"/>
                </a:solidFill>
              </a:rPr>
              <a:t>(=windowing)</a:t>
            </a:r>
            <a:endParaRPr lang="ko-KR" altLang="en-US" dirty="0">
              <a:solidFill>
                <a:srgbClr val="C00000"/>
              </a:solidFill>
            </a:endParaRPr>
          </a:p>
        </p:txBody>
      </p:sp>
      <p:sp>
        <p:nvSpPr>
          <p:cNvPr id="19" name="모서리가 둥근 직사각형 18"/>
          <p:cNvSpPr/>
          <p:nvPr/>
        </p:nvSpPr>
        <p:spPr>
          <a:xfrm>
            <a:off x="1609101" y="4084918"/>
            <a:ext cx="3394903" cy="5192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4907650" y="4281027"/>
            <a:ext cx="1130951" cy="646331"/>
          </a:xfrm>
          <a:prstGeom prst="rect">
            <a:avLst/>
          </a:prstGeom>
        </p:spPr>
        <p:txBody>
          <a:bodyPr wrap="none">
            <a:spAutoFit/>
          </a:bodyPr>
          <a:lstStyle/>
          <a:p>
            <a:pPr algn="ctr"/>
            <a:r>
              <a:rPr lang="en-US" altLang="ko-KR" dirty="0">
                <a:solidFill>
                  <a:srgbClr val="C00000"/>
                </a:solidFill>
              </a:rPr>
              <a:t>Feature </a:t>
            </a:r>
            <a:br>
              <a:rPr lang="en-US" altLang="ko-KR" dirty="0">
                <a:solidFill>
                  <a:srgbClr val="C00000"/>
                </a:solidFill>
              </a:rPr>
            </a:br>
            <a:r>
              <a:rPr lang="en-US" altLang="ko-KR" dirty="0">
                <a:solidFill>
                  <a:srgbClr val="C00000"/>
                </a:solidFill>
              </a:rPr>
              <a:t>extraction</a:t>
            </a:r>
            <a:endParaRPr lang="ko-KR" altLang="en-US" dirty="0">
              <a:solidFill>
                <a:srgbClr val="C00000"/>
              </a:solidFill>
            </a:endParaRPr>
          </a:p>
        </p:txBody>
      </p:sp>
      <p:sp>
        <p:nvSpPr>
          <p:cNvPr id="26" name="모서리가 둥근 직사각형 25"/>
          <p:cNvSpPr/>
          <p:nvPr/>
        </p:nvSpPr>
        <p:spPr>
          <a:xfrm>
            <a:off x="533604" y="2332914"/>
            <a:ext cx="4680857" cy="31508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5147879" y="2296753"/>
            <a:ext cx="1405321" cy="369332"/>
          </a:xfrm>
          <a:prstGeom prst="rect">
            <a:avLst/>
          </a:prstGeom>
        </p:spPr>
        <p:txBody>
          <a:bodyPr wrap="none">
            <a:spAutoFit/>
          </a:bodyPr>
          <a:lstStyle/>
          <a:p>
            <a:pPr algn="ctr"/>
            <a:r>
              <a:rPr lang="en-US" altLang="ko-KR" dirty="0">
                <a:solidFill>
                  <a:srgbClr val="C00000"/>
                </a:solidFill>
              </a:rPr>
              <a:t>Classification</a:t>
            </a:r>
            <a:endParaRPr lang="ko-KR" altLang="en-US" dirty="0">
              <a:solidFill>
                <a:srgbClr val="C00000"/>
              </a:solidFill>
            </a:endParaRPr>
          </a:p>
        </p:txBody>
      </p:sp>
      <p:grpSp>
        <p:nvGrpSpPr>
          <p:cNvPr id="16" name="Group 15"/>
          <p:cNvGrpSpPr/>
          <p:nvPr/>
        </p:nvGrpSpPr>
        <p:grpSpPr>
          <a:xfrm>
            <a:off x="6541904" y="1849210"/>
            <a:ext cx="2492767" cy="3321914"/>
            <a:chOff x="3672871" y="2110616"/>
            <a:chExt cx="3143117" cy="4188584"/>
          </a:xfrm>
        </p:grpSpPr>
        <p:sp>
          <p:nvSpPr>
            <p:cNvPr id="17" name="TextBox 16"/>
            <p:cNvSpPr txBox="1"/>
            <p:nvPr/>
          </p:nvSpPr>
          <p:spPr>
            <a:xfrm>
              <a:off x="4660648" y="2110616"/>
              <a:ext cx="1845709" cy="582111"/>
            </a:xfrm>
            <a:prstGeom prst="rect">
              <a:avLst/>
            </a:prstGeom>
            <a:noFill/>
          </p:spPr>
          <p:txBody>
            <a:bodyPr wrap="square" rtlCol="0">
              <a:spAutoFit/>
            </a:bodyPr>
            <a:lstStyle/>
            <a:p>
              <a:r>
                <a:rPr lang="en-US" altLang="ko-KR" sz="1200" dirty="0"/>
                <a:t>Data acquisition and pre-processing</a:t>
              </a:r>
              <a:endParaRPr lang="ko-KR" altLang="en-US" sz="1200" dirty="0"/>
            </a:p>
          </p:txBody>
        </p:sp>
        <p:sp>
          <p:nvSpPr>
            <p:cNvPr id="18" name="TextBox 17"/>
            <p:cNvSpPr txBox="1"/>
            <p:nvPr/>
          </p:nvSpPr>
          <p:spPr>
            <a:xfrm>
              <a:off x="4697685" y="3321977"/>
              <a:ext cx="1328507" cy="349267"/>
            </a:xfrm>
            <a:prstGeom prst="rect">
              <a:avLst/>
            </a:prstGeom>
            <a:noFill/>
          </p:spPr>
          <p:txBody>
            <a:bodyPr wrap="none" rtlCol="0">
              <a:spAutoFit/>
            </a:bodyPr>
            <a:lstStyle/>
            <a:p>
              <a:r>
                <a:rPr lang="en-US" altLang="ko-KR" sz="1200" dirty="0"/>
                <a:t>Segmentation</a:t>
              </a:r>
              <a:endParaRPr lang="ko-KR" altLang="en-US" sz="1200" dirty="0"/>
            </a:p>
          </p:txBody>
        </p:sp>
        <p:sp>
          <p:nvSpPr>
            <p:cNvPr id="20" name="TextBox 19"/>
            <p:cNvSpPr txBox="1"/>
            <p:nvPr/>
          </p:nvSpPr>
          <p:spPr>
            <a:xfrm>
              <a:off x="4697685" y="4341363"/>
              <a:ext cx="1674620" cy="349267"/>
            </a:xfrm>
            <a:prstGeom prst="rect">
              <a:avLst/>
            </a:prstGeom>
            <a:noFill/>
          </p:spPr>
          <p:txBody>
            <a:bodyPr wrap="none" rtlCol="0">
              <a:spAutoFit/>
            </a:bodyPr>
            <a:lstStyle/>
            <a:p>
              <a:r>
                <a:rPr lang="en-US" altLang="ko-KR" sz="1200" dirty="0"/>
                <a:t>Feature extraction</a:t>
              </a:r>
              <a:endParaRPr lang="ko-KR" altLang="en-US" sz="1200" dirty="0"/>
            </a:p>
          </p:txBody>
        </p:sp>
        <p:grpSp>
          <p:nvGrpSpPr>
            <p:cNvPr id="22" name="Group 21"/>
            <p:cNvGrpSpPr/>
            <p:nvPr/>
          </p:nvGrpSpPr>
          <p:grpSpPr>
            <a:xfrm>
              <a:off x="3672871" y="2192699"/>
              <a:ext cx="1975556" cy="4106501"/>
              <a:chOff x="3672871" y="2192699"/>
              <a:chExt cx="1975556" cy="3425625"/>
            </a:xfrm>
          </p:grpSpPr>
          <p:sp>
            <p:nvSpPr>
              <p:cNvPr id="24" name="Rounded Rectangle 23"/>
              <p:cNvSpPr/>
              <p:nvPr/>
            </p:nvSpPr>
            <p:spPr>
              <a:xfrm>
                <a:off x="3672871" y="2592850"/>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600" dirty="0"/>
                  <a:t>Sensor Data</a:t>
                </a:r>
                <a:endParaRPr lang="ko-KR" altLang="en-US" sz="1600" dirty="0"/>
              </a:p>
            </p:txBody>
          </p:sp>
          <p:sp>
            <p:nvSpPr>
              <p:cNvPr id="25" name="Rounded Rectangle 24"/>
              <p:cNvSpPr/>
              <p:nvPr/>
            </p:nvSpPr>
            <p:spPr>
              <a:xfrm>
                <a:off x="3672871" y="3453078"/>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600" dirty="0"/>
                  <a:t>Data Segment</a:t>
                </a:r>
                <a:endParaRPr lang="ko-KR" altLang="en-US" sz="1600" dirty="0"/>
              </a:p>
            </p:txBody>
          </p:sp>
          <p:sp>
            <p:nvSpPr>
              <p:cNvPr id="29" name="Rounded Rectangle 28"/>
              <p:cNvSpPr/>
              <p:nvPr/>
            </p:nvSpPr>
            <p:spPr>
              <a:xfrm>
                <a:off x="3672871" y="4333612"/>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600" dirty="0"/>
                  <a:t>Features</a:t>
                </a:r>
                <a:endParaRPr lang="ko-KR" altLang="en-US" sz="1600" dirty="0"/>
              </a:p>
            </p:txBody>
          </p:sp>
          <p:sp>
            <p:nvSpPr>
              <p:cNvPr id="30" name="Rounded Rectangle 29"/>
              <p:cNvSpPr/>
              <p:nvPr/>
            </p:nvSpPr>
            <p:spPr>
              <a:xfrm>
                <a:off x="3672871" y="5178057"/>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600" dirty="0"/>
                  <a:t>Activity</a:t>
                </a:r>
                <a:endParaRPr lang="ko-KR" altLang="en-US" sz="1600" dirty="0"/>
              </a:p>
            </p:txBody>
          </p:sp>
          <p:cxnSp>
            <p:nvCxnSpPr>
              <p:cNvPr id="31" name="Straight Arrow Connector 30"/>
              <p:cNvCxnSpPr>
                <a:endCxn id="24" idx="0"/>
              </p:cNvCxnSpPr>
              <p:nvPr/>
            </p:nvCxnSpPr>
            <p:spPr>
              <a:xfrm>
                <a:off x="4660649" y="2192699"/>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a:off x="4660649" y="3033117"/>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a:off x="4660649" y="3893345"/>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4660649" y="4773879"/>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3" name="TextBox 22"/>
            <p:cNvSpPr txBox="1"/>
            <p:nvPr/>
          </p:nvSpPr>
          <p:spPr>
            <a:xfrm>
              <a:off x="4697685" y="5265147"/>
              <a:ext cx="2118303" cy="582111"/>
            </a:xfrm>
            <a:prstGeom prst="rect">
              <a:avLst/>
            </a:prstGeom>
            <a:noFill/>
          </p:spPr>
          <p:txBody>
            <a:bodyPr wrap="square" rtlCol="0">
              <a:spAutoFit/>
            </a:bodyPr>
            <a:lstStyle/>
            <a:p>
              <a:r>
                <a:rPr lang="en-US" altLang="ko-KR" sz="1200" dirty="0"/>
                <a:t>Model building &amp; Classification (Inference)</a:t>
              </a:r>
              <a:endParaRPr lang="ko-KR" altLang="en-US" sz="1200" dirty="0"/>
            </a:p>
          </p:txBody>
        </p:sp>
      </p:grpSp>
      <p:grpSp>
        <p:nvGrpSpPr>
          <p:cNvPr id="35" name="Group 34"/>
          <p:cNvGrpSpPr/>
          <p:nvPr/>
        </p:nvGrpSpPr>
        <p:grpSpPr>
          <a:xfrm>
            <a:off x="6798109" y="1520764"/>
            <a:ext cx="1085827" cy="351524"/>
            <a:chOff x="5563858" y="2557462"/>
            <a:chExt cx="5384200" cy="1743075"/>
          </a:xfrm>
        </p:grpSpPr>
        <p:pic>
          <p:nvPicPr>
            <p:cNvPr id="36" name="Picture 2" descr="https://encrypted-tbn0.gstatic.com/images?q=tbn:ANd9GcQ1_47CO9DXkEbhBBAc4xFFnsj1UUTJdiXqFnuN3Qycv0p1u7iM6hL2-EY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8467" y="2561896"/>
              <a:ext cx="1719591" cy="17195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4"/>
            <a:stretch>
              <a:fillRect/>
            </a:stretch>
          </p:blipFill>
          <p:spPr>
            <a:xfrm>
              <a:off x="7419975" y="2557462"/>
              <a:ext cx="1724025" cy="1743075"/>
            </a:xfrm>
            <a:prstGeom prst="rect">
              <a:avLst/>
            </a:prstGeom>
          </p:spPr>
        </p:pic>
        <p:pic>
          <p:nvPicPr>
            <p:cNvPr id="38" name="Picture 37"/>
            <p:cNvPicPr>
              <a:picLocks noChangeAspect="1"/>
            </p:cNvPicPr>
            <p:nvPr/>
          </p:nvPicPr>
          <p:blipFill>
            <a:blip r:embed="rId5"/>
            <a:stretch>
              <a:fillRect/>
            </a:stretch>
          </p:blipFill>
          <p:spPr>
            <a:xfrm>
              <a:off x="5563858" y="2576512"/>
              <a:ext cx="1771650" cy="1704975"/>
            </a:xfrm>
            <a:prstGeom prst="rect">
              <a:avLst/>
            </a:prstGeom>
          </p:spPr>
        </p:pic>
      </p:grpSp>
      <p:sp>
        <p:nvSpPr>
          <p:cNvPr id="39" name="모서리가 둥근 직사각형 2"/>
          <p:cNvSpPr/>
          <p:nvPr/>
        </p:nvSpPr>
        <p:spPr>
          <a:xfrm>
            <a:off x="1616230" y="5543737"/>
            <a:ext cx="1364343" cy="23222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18"/>
          <p:cNvSpPr/>
          <p:nvPr/>
        </p:nvSpPr>
        <p:spPr>
          <a:xfrm>
            <a:off x="47376" y="5233015"/>
            <a:ext cx="3837432" cy="2659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94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9" grpId="0" animBg="1"/>
      <p:bldP spid="21" grpId="0"/>
      <p:bldP spid="26" grpId="0" animBg="1"/>
      <p:bldP spid="27" grpId="0"/>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362950" cy="1325563"/>
          </a:xfrm>
        </p:spPr>
        <p:txBody>
          <a:bodyPr>
            <a:normAutofit/>
          </a:bodyPr>
          <a:lstStyle/>
          <a:p>
            <a:r>
              <a:rPr lang="en-US" altLang="ko-KR" dirty="0"/>
              <a:t>Data Acquisition &amp; Pre-processing</a:t>
            </a:r>
            <a:endParaRPr lang="ko-KR" altLang="en-US" dirty="0"/>
          </a:p>
        </p:txBody>
      </p:sp>
      <p:sp>
        <p:nvSpPr>
          <p:cNvPr id="3" name="Content Placeholder 2"/>
          <p:cNvSpPr>
            <a:spLocks noGrp="1"/>
          </p:cNvSpPr>
          <p:nvPr>
            <p:ph idx="1"/>
          </p:nvPr>
        </p:nvSpPr>
        <p:spPr/>
        <p:txBody>
          <a:bodyPr>
            <a:normAutofit/>
          </a:bodyPr>
          <a:lstStyle/>
          <a:p>
            <a:r>
              <a:rPr lang="en-US" altLang="ko-KR" sz="2000" dirty="0"/>
              <a:t>Collecting a stream of sensor data (e.g., using Android’s sensor manager interface)</a:t>
            </a:r>
          </a:p>
          <a:p>
            <a:r>
              <a:rPr lang="en-US" altLang="ko-KR" sz="2000" dirty="0"/>
              <a:t>Since most sensors provide data on some regular basis, we also need to know </a:t>
            </a:r>
            <a:r>
              <a:rPr lang="en-US" altLang="ko-KR" sz="2000" b="1" dirty="0"/>
              <a:t>sampling rate </a:t>
            </a:r>
            <a:r>
              <a:rPr lang="en-US" altLang="ko-KR" sz="2000" dirty="0"/>
              <a:t>(will learn more about this during DSP sessions)</a:t>
            </a:r>
          </a:p>
          <a:p>
            <a:r>
              <a:rPr lang="en-US" altLang="ko-KR" sz="2000" dirty="0"/>
              <a:t>An accelerometer, for example, may provide a stream of tuples of real numbers representing the acceleration in x, y and z-direction with 5 Hz </a:t>
            </a:r>
          </a:p>
          <a:p>
            <a:r>
              <a:rPr lang="en-US" altLang="ko-KR" sz="2000" dirty="0" err="1"/>
              <a:t>Cf</a:t>
            </a:r>
            <a:r>
              <a:rPr lang="en-US" altLang="ko-KR" sz="2000" dirty="0"/>
              <a:t>) Android’s sensing rate configuration</a:t>
            </a:r>
          </a:p>
          <a:p>
            <a:pPr lvl="1"/>
            <a:r>
              <a:rPr lang="en-US" altLang="ko-KR" sz="1800" dirty="0"/>
              <a:t>Predefined rates: SENSOR_DELAY_NORMAL, UI, GAME, FASTEST </a:t>
            </a:r>
          </a:p>
          <a:p>
            <a:pPr lvl="2"/>
            <a:r>
              <a:rPr lang="en-US" altLang="ko-KR" sz="1800" dirty="0"/>
              <a:t>Or, the desired delay between events in microseconds</a:t>
            </a:r>
          </a:p>
          <a:p>
            <a:pPr lvl="1"/>
            <a:r>
              <a:rPr lang="en-US" altLang="ko-KR" sz="1800" dirty="0"/>
              <a:t>Actual rate is device-dependent; e.g., Nexus 5 (Normal/UI: 15 Hz; Game: 50 Hz; Fastest: 200 Hz)</a:t>
            </a:r>
          </a:p>
          <a:p>
            <a:pPr lvl="1"/>
            <a:r>
              <a:rPr lang="en-US" altLang="ko-KR" sz="1800" dirty="0">
                <a:solidFill>
                  <a:srgbClr val="FF0000"/>
                </a:solidFill>
              </a:rPr>
              <a:t>Note that your smart devices will not guarantee such rates, and actual rate is dependent on its operating conditions (e.g., workload) </a:t>
            </a:r>
            <a:endParaRPr lang="ko-KR" altLang="en-US" sz="1800" dirty="0">
              <a:solidFill>
                <a:srgbClr val="FF0000"/>
              </a:solidFill>
            </a:endParaRPr>
          </a:p>
        </p:txBody>
      </p:sp>
    </p:spTree>
    <p:extLst>
      <p:ext uri="{BB962C8B-B14F-4D97-AF65-F5344CB8AC3E}">
        <p14:creationId xmlns:p14="http://schemas.microsoft.com/office/powerpoint/2010/main" val="185206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Data Segmentation</a:t>
            </a:r>
            <a:endParaRPr lang="ko-KR" altLang="en-US" dirty="0"/>
          </a:p>
        </p:txBody>
      </p:sp>
      <p:sp>
        <p:nvSpPr>
          <p:cNvPr id="3" name="Content Placeholder 2"/>
          <p:cNvSpPr>
            <a:spLocks noGrp="1"/>
          </p:cNvSpPr>
          <p:nvPr>
            <p:ph idx="1"/>
          </p:nvPr>
        </p:nvSpPr>
        <p:spPr>
          <a:xfrm>
            <a:off x="628650" y="1825625"/>
            <a:ext cx="4420258" cy="4351338"/>
          </a:xfrm>
        </p:spPr>
        <p:txBody>
          <a:bodyPr>
            <a:normAutofit fontScale="70000" lnSpcReduction="20000"/>
          </a:bodyPr>
          <a:lstStyle/>
          <a:p>
            <a:r>
              <a:rPr lang="en-US" altLang="ko-KR" dirty="0"/>
              <a:t>For feature extraction, we need to “identify” those data segments that are likely to contain information about activities (known as “activity detection” or “spotting)  </a:t>
            </a:r>
          </a:p>
          <a:p>
            <a:pPr lvl="1"/>
            <a:r>
              <a:rPr lang="en-US" altLang="ko-KR" b="1" dirty="0">
                <a:highlight>
                  <a:srgbClr val="FFFF00"/>
                </a:highlight>
              </a:rPr>
              <a:t>Sliding window</a:t>
            </a:r>
            <a:r>
              <a:rPr lang="en-US" altLang="ko-KR" dirty="0"/>
              <a:t>:  using a window (=frame) of samples, and simply slide that window with fixed overlapping (e.g., 50%) </a:t>
            </a:r>
          </a:p>
          <a:p>
            <a:pPr lvl="1"/>
            <a:r>
              <a:rPr lang="en-US" altLang="ko-KR" dirty="0"/>
              <a:t>Energy based: different activities have different activity “intensities” (or energy) (e.g., rest vs. others) – moving avg. can be used for automatic segmentation </a:t>
            </a:r>
          </a:p>
          <a:p>
            <a:r>
              <a:rPr lang="en-US" altLang="ko-KR" dirty="0"/>
              <a:t>In our example, to recognize basic physical activities we collect the data of 2 seconds from the accelerometer. </a:t>
            </a:r>
          </a:p>
          <a:p>
            <a:r>
              <a:rPr lang="en-US" altLang="ko-KR" dirty="0"/>
              <a:t>This corresponds to 10 readings of the acceleration data (if sampling rate is fixed to 5Hz)</a:t>
            </a:r>
          </a:p>
        </p:txBody>
      </p:sp>
      <p:sp>
        <p:nvSpPr>
          <p:cNvPr id="10" name="TextBox 9"/>
          <p:cNvSpPr txBox="1"/>
          <p:nvPr/>
        </p:nvSpPr>
        <p:spPr>
          <a:xfrm>
            <a:off x="5447788" y="2166306"/>
            <a:ext cx="3336176" cy="923330"/>
          </a:xfrm>
          <a:prstGeom prst="rect">
            <a:avLst/>
          </a:prstGeom>
          <a:noFill/>
        </p:spPr>
        <p:txBody>
          <a:bodyPr wrap="square" rtlCol="0">
            <a:spAutoFit/>
          </a:bodyPr>
          <a:lstStyle/>
          <a:p>
            <a:pPr algn="ctr"/>
            <a:r>
              <a:rPr lang="en-US" altLang="ko-KR" dirty="0"/>
              <a:t>Segmenting the sensor data using a window of 2 seconds  with an overlap of 1 second</a:t>
            </a:r>
            <a:endParaRPr lang="ko-KR" altLang="en-US" dirty="0"/>
          </a:p>
        </p:txBody>
      </p:sp>
      <p:sp>
        <p:nvSpPr>
          <p:cNvPr id="13" name="TextBox 12"/>
          <p:cNvSpPr txBox="1"/>
          <p:nvPr/>
        </p:nvSpPr>
        <p:spPr>
          <a:xfrm>
            <a:off x="6045441" y="1616372"/>
            <a:ext cx="1415709" cy="523220"/>
          </a:xfrm>
          <a:prstGeom prst="rect">
            <a:avLst/>
          </a:prstGeom>
          <a:noFill/>
        </p:spPr>
        <p:txBody>
          <a:bodyPr wrap="none" rtlCol="0">
            <a:spAutoFit/>
          </a:bodyPr>
          <a:lstStyle/>
          <a:p>
            <a:r>
              <a:rPr lang="en-US" altLang="ko-KR" sz="2800" dirty="0"/>
              <a:t>Example</a:t>
            </a:r>
            <a:endParaRPr lang="ko-KR" altLang="en-US" sz="2800" dirty="0"/>
          </a:p>
        </p:txBody>
      </p:sp>
      <p:grpSp>
        <p:nvGrpSpPr>
          <p:cNvPr id="96" name="Group 95"/>
          <p:cNvGrpSpPr/>
          <p:nvPr/>
        </p:nvGrpSpPr>
        <p:grpSpPr>
          <a:xfrm>
            <a:off x="5141144" y="3390838"/>
            <a:ext cx="3886831" cy="563452"/>
            <a:chOff x="5141144" y="3390838"/>
            <a:chExt cx="3886831" cy="787400"/>
          </a:xfrm>
        </p:grpSpPr>
        <p:grpSp>
          <p:nvGrpSpPr>
            <p:cNvPr id="26" name="Group 25"/>
            <p:cNvGrpSpPr/>
            <p:nvPr/>
          </p:nvGrpSpPr>
          <p:grpSpPr>
            <a:xfrm>
              <a:off x="5141144" y="3390838"/>
              <a:ext cx="1025251" cy="787400"/>
              <a:chOff x="5453816" y="3390900"/>
              <a:chExt cx="1025251" cy="787400"/>
            </a:xfrm>
          </p:grpSpPr>
          <p:grpSp>
            <p:nvGrpSpPr>
              <p:cNvPr id="6" name="Group 5"/>
              <p:cNvGrpSpPr/>
              <p:nvPr/>
            </p:nvGrpSpPr>
            <p:grpSpPr>
              <a:xfrm>
                <a:off x="5453816" y="3390900"/>
                <a:ext cx="261609" cy="787400"/>
                <a:chOff x="5437722" y="3390900"/>
                <a:chExt cx="386156" cy="787400"/>
              </a:xfrm>
            </p:grpSpPr>
            <p:sp>
              <p:nvSpPr>
                <p:cNvPr id="4" name="Rectangle 3"/>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 name="TextBox 4"/>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1" name="Group 10"/>
              <p:cNvGrpSpPr/>
              <p:nvPr/>
            </p:nvGrpSpPr>
            <p:grpSpPr>
              <a:xfrm>
                <a:off x="5644078" y="3390900"/>
                <a:ext cx="261609" cy="787400"/>
                <a:chOff x="5437722" y="3390900"/>
                <a:chExt cx="386156" cy="787400"/>
              </a:xfrm>
            </p:grpSpPr>
            <p:sp>
              <p:nvSpPr>
                <p:cNvPr id="12" name="Rectangle 11"/>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14" name="TextBox 1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6" name="Group 15"/>
              <p:cNvGrpSpPr/>
              <p:nvPr/>
            </p:nvGrpSpPr>
            <p:grpSpPr>
              <a:xfrm>
                <a:off x="5831737" y="3390900"/>
                <a:ext cx="261609" cy="787400"/>
                <a:chOff x="5437722" y="3390900"/>
                <a:chExt cx="386156" cy="787400"/>
              </a:xfrm>
            </p:grpSpPr>
            <p:sp>
              <p:nvSpPr>
                <p:cNvPr id="17" name="Rectangle 1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18" name="TextBox 1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9" name="Group 18"/>
              <p:cNvGrpSpPr/>
              <p:nvPr/>
            </p:nvGrpSpPr>
            <p:grpSpPr>
              <a:xfrm>
                <a:off x="6025496" y="3390900"/>
                <a:ext cx="261609" cy="787400"/>
                <a:chOff x="5437722" y="3390900"/>
                <a:chExt cx="386156" cy="787400"/>
              </a:xfrm>
            </p:grpSpPr>
            <p:sp>
              <p:nvSpPr>
                <p:cNvPr id="20" name="Rectangle 19"/>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1" name="TextBox 20"/>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2" name="Group 21"/>
              <p:cNvGrpSpPr/>
              <p:nvPr/>
            </p:nvGrpSpPr>
            <p:grpSpPr>
              <a:xfrm>
                <a:off x="6217458" y="3390900"/>
                <a:ext cx="261609" cy="787400"/>
                <a:chOff x="5437722" y="3390900"/>
                <a:chExt cx="386156" cy="787400"/>
              </a:xfrm>
            </p:grpSpPr>
            <p:sp>
              <p:nvSpPr>
                <p:cNvPr id="23" name="Rectangle 2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4" name="TextBox 2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27" name="Group 26"/>
            <p:cNvGrpSpPr/>
            <p:nvPr/>
          </p:nvGrpSpPr>
          <p:grpSpPr>
            <a:xfrm>
              <a:off x="6094242" y="3390838"/>
              <a:ext cx="1025251" cy="787400"/>
              <a:chOff x="5453816" y="3390900"/>
              <a:chExt cx="1025251" cy="787400"/>
            </a:xfrm>
          </p:grpSpPr>
          <p:grpSp>
            <p:nvGrpSpPr>
              <p:cNvPr id="28" name="Group 27"/>
              <p:cNvGrpSpPr/>
              <p:nvPr/>
            </p:nvGrpSpPr>
            <p:grpSpPr>
              <a:xfrm>
                <a:off x="5453816" y="3390900"/>
                <a:ext cx="261609" cy="787400"/>
                <a:chOff x="5437722" y="3390900"/>
                <a:chExt cx="386156" cy="787400"/>
              </a:xfrm>
            </p:grpSpPr>
            <p:sp>
              <p:nvSpPr>
                <p:cNvPr id="41" name="Rectangle 40"/>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42" name="TextBox 41"/>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9" name="Group 28"/>
              <p:cNvGrpSpPr/>
              <p:nvPr/>
            </p:nvGrpSpPr>
            <p:grpSpPr>
              <a:xfrm>
                <a:off x="5644078" y="3390900"/>
                <a:ext cx="261609" cy="787400"/>
                <a:chOff x="5437722" y="3390900"/>
                <a:chExt cx="386156" cy="787400"/>
              </a:xfrm>
            </p:grpSpPr>
            <p:sp>
              <p:nvSpPr>
                <p:cNvPr id="39" name="Rectangle 38"/>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40" name="TextBox 39"/>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30" name="Group 29"/>
              <p:cNvGrpSpPr/>
              <p:nvPr/>
            </p:nvGrpSpPr>
            <p:grpSpPr>
              <a:xfrm>
                <a:off x="5831737" y="3390900"/>
                <a:ext cx="261609" cy="787400"/>
                <a:chOff x="5437722" y="3390900"/>
                <a:chExt cx="386156" cy="787400"/>
              </a:xfrm>
            </p:grpSpPr>
            <p:sp>
              <p:nvSpPr>
                <p:cNvPr id="37" name="Rectangle 3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8" name="TextBox 3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31" name="Group 30"/>
              <p:cNvGrpSpPr/>
              <p:nvPr/>
            </p:nvGrpSpPr>
            <p:grpSpPr>
              <a:xfrm>
                <a:off x="6025496" y="3390900"/>
                <a:ext cx="261609" cy="787400"/>
                <a:chOff x="5437722" y="3390900"/>
                <a:chExt cx="386156" cy="787400"/>
              </a:xfrm>
            </p:grpSpPr>
            <p:sp>
              <p:nvSpPr>
                <p:cNvPr id="35" name="Rectangle 34"/>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6" name="TextBox 35"/>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32" name="Group 31"/>
              <p:cNvGrpSpPr/>
              <p:nvPr/>
            </p:nvGrpSpPr>
            <p:grpSpPr>
              <a:xfrm>
                <a:off x="6217458" y="3390900"/>
                <a:ext cx="261609" cy="787400"/>
                <a:chOff x="5437722" y="3390900"/>
                <a:chExt cx="386156" cy="787400"/>
              </a:xfrm>
            </p:grpSpPr>
            <p:sp>
              <p:nvSpPr>
                <p:cNvPr id="33" name="Rectangle 3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4" name="TextBox 3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43" name="Group 42"/>
            <p:cNvGrpSpPr/>
            <p:nvPr/>
          </p:nvGrpSpPr>
          <p:grpSpPr>
            <a:xfrm>
              <a:off x="7049626" y="3390838"/>
              <a:ext cx="1025251" cy="787400"/>
              <a:chOff x="5453816" y="3390900"/>
              <a:chExt cx="1025251" cy="787400"/>
            </a:xfrm>
          </p:grpSpPr>
          <p:grpSp>
            <p:nvGrpSpPr>
              <p:cNvPr id="44" name="Group 43"/>
              <p:cNvGrpSpPr/>
              <p:nvPr/>
            </p:nvGrpSpPr>
            <p:grpSpPr>
              <a:xfrm>
                <a:off x="5453816" y="3390900"/>
                <a:ext cx="261609" cy="787400"/>
                <a:chOff x="5437722" y="3390900"/>
                <a:chExt cx="386156" cy="787400"/>
              </a:xfrm>
            </p:grpSpPr>
            <p:sp>
              <p:nvSpPr>
                <p:cNvPr id="57" name="Rectangle 5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8" name="TextBox 5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5" name="Group 44"/>
              <p:cNvGrpSpPr/>
              <p:nvPr/>
            </p:nvGrpSpPr>
            <p:grpSpPr>
              <a:xfrm>
                <a:off x="5644078" y="3390900"/>
                <a:ext cx="261609" cy="787400"/>
                <a:chOff x="5437722" y="3390900"/>
                <a:chExt cx="386156" cy="787400"/>
              </a:xfrm>
            </p:grpSpPr>
            <p:sp>
              <p:nvSpPr>
                <p:cNvPr id="55" name="Rectangle 54"/>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6" name="TextBox 55"/>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6" name="Group 45"/>
              <p:cNvGrpSpPr/>
              <p:nvPr/>
            </p:nvGrpSpPr>
            <p:grpSpPr>
              <a:xfrm>
                <a:off x="5831737" y="3390900"/>
                <a:ext cx="261609" cy="787400"/>
                <a:chOff x="5437722" y="3390900"/>
                <a:chExt cx="386156" cy="787400"/>
              </a:xfrm>
            </p:grpSpPr>
            <p:sp>
              <p:nvSpPr>
                <p:cNvPr id="53" name="Rectangle 5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4" name="TextBox 5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7" name="Group 46"/>
              <p:cNvGrpSpPr/>
              <p:nvPr/>
            </p:nvGrpSpPr>
            <p:grpSpPr>
              <a:xfrm>
                <a:off x="6025496" y="3390900"/>
                <a:ext cx="261609" cy="787400"/>
                <a:chOff x="5437722" y="3390900"/>
                <a:chExt cx="386156" cy="787400"/>
              </a:xfrm>
            </p:grpSpPr>
            <p:sp>
              <p:nvSpPr>
                <p:cNvPr id="51" name="Rectangle 50"/>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2" name="TextBox 51"/>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8" name="Group 47"/>
              <p:cNvGrpSpPr/>
              <p:nvPr/>
            </p:nvGrpSpPr>
            <p:grpSpPr>
              <a:xfrm>
                <a:off x="6217458" y="3390900"/>
                <a:ext cx="261609" cy="787400"/>
                <a:chOff x="5437722" y="3390900"/>
                <a:chExt cx="386156" cy="787400"/>
              </a:xfrm>
            </p:grpSpPr>
            <p:sp>
              <p:nvSpPr>
                <p:cNvPr id="49" name="Rectangle 48"/>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0" name="TextBox 49"/>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59" name="Group 58"/>
            <p:cNvGrpSpPr/>
            <p:nvPr/>
          </p:nvGrpSpPr>
          <p:grpSpPr>
            <a:xfrm>
              <a:off x="8002724" y="3390838"/>
              <a:ext cx="1025251" cy="787400"/>
              <a:chOff x="5453816" y="3390900"/>
              <a:chExt cx="1025251" cy="787400"/>
            </a:xfrm>
          </p:grpSpPr>
          <p:grpSp>
            <p:nvGrpSpPr>
              <p:cNvPr id="60" name="Group 59"/>
              <p:cNvGrpSpPr/>
              <p:nvPr/>
            </p:nvGrpSpPr>
            <p:grpSpPr>
              <a:xfrm>
                <a:off x="5453816" y="3390900"/>
                <a:ext cx="261609" cy="787400"/>
                <a:chOff x="5437722" y="3390900"/>
                <a:chExt cx="386156" cy="787400"/>
              </a:xfrm>
            </p:grpSpPr>
            <p:sp>
              <p:nvSpPr>
                <p:cNvPr id="73" name="Rectangle 7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74" name="TextBox 7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61" name="Group 60"/>
              <p:cNvGrpSpPr/>
              <p:nvPr/>
            </p:nvGrpSpPr>
            <p:grpSpPr>
              <a:xfrm>
                <a:off x="5644078" y="3390900"/>
                <a:ext cx="261609" cy="787400"/>
                <a:chOff x="5437722" y="3390900"/>
                <a:chExt cx="386156" cy="787400"/>
              </a:xfrm>
            </p:grpSpPr>
            <p:sp>
              <p:nvSpPr>
                <p:cNvPr id="71" name="Rectangle 70"/>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72" name="TextBox 71"/>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62" name="Group 61"/>
              <p:cNvGrpSpPr/>
              <p:nvPr/>
            </p:nvGrpSpPr>
            <p:grpSpPr>
              <a:xfrm>
                <a:off x="5831737" y="3390900"/>
                <a:ext cx="261609" cy="787400"/>
                <a:chOff x="5437722" y="3390900"/>
                <a:chExt cx="386156" cy="787400"/>
              </a:xfrm>
            </p:grpSpPr>
            <p:sp>
              <p:nvSpPr>
                <p:cNvPr id="69" name="Rectangle 68"/>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70" name="TextBox 69"/>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63" name="Group 62"/>
              <p:cNvGrpSpPr/>
              <p:nvPr/>
            </p:nvGrpSpPr>
            <p:grpSpPr>
              <a:xfrm>
                <a:off x="6025496" y="3390900"/>
                <a:ext cx="261609" cy="787400"/>
                <a:chOff x="5437722" y="3390900"/>
                <a:chExt cx="386156" cy="787400"/>
              </a:xfrm>
            </p:grpSpPr>
            <p:sp>
              <p:nvSpPr>
                <p:cNvPr id="67" name="Rectangle 6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8" name="TextBox 6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64" name="Group 63"/>
              <p:cNvGrpSpPr/>
              <p:nvPr/>
            </p:nvGrpSpPr>
            <p:grpSpPr>
              <a:xfrm>
                <a:off x="6217458" y="3390900"/>
                <a:ext cx="261609" cy="787400"/>
                <a:chOff x="5437722" y="3390900"/>
                <a:chExt cx="386156" cy="787400"/>
              </a:xfrm>
            </p:grpSpPr>
            <p:sp>
              <p:nvSpPr>
                <p:cNvPr id="65" name="Rectangle 64"/>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6" name="TextBox 65"/>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cxnSp>
        <p:nvCxnSpPr>
          <p:cNvPr id="76" name="Straight Arrow Connector 75"/>
          <p:cNvCxnSpPr/>
          <p:nvPr/>
        </p:nvCxnSpPr>
        <p:spPr>
          <a:xfrm>
            <a:off x="5179174" y="3324674"/>
            <a:ext cx="38859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ectangle 76"/>
          <p:cNvSpPr/>
          <p:nvPr/>
        </p:nvSpPr>
        <p:spPr>
          <a:xfrm>
            <a:off x="5201257" y="4036724"/>
            <a:ext cx="1863007" cy="25201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dirty="0"/>
              <a:t>W1</a:t>
            </a:r>
            <a:endParaRPr lang="ko-KR" altLang="en-US" sz="1600" dirty="0"/>
          </a:p>
        </p:txBody>
      </p:sp>
      <p:sp>
        <p:nvSpPr>
          <p:cNvPr id="82" name="TextBox 81"/>
          <p:cNvSpPr txBox="1"/>
          <p:nvPr/>
        </p:nvSpPr>
        <p:spPr>
          <a:xfrm>
            <a:off x="5210440" y="3030960"/>
            <a:ext cx="178477" cy="307777"/>
          </a:xfrm>
          <a:prstGeom prst="rect">
            <a:avLst/>
          </a:prstGeom>
          <a:noFill/>
        </p:spPr>
        <p:txBody>
          <a:bodyPr wrap="square" rtlCol="0">
            <a:spAutoFit/>
          </a:bodyPr>
          <a:lstStyle/>
          <a:p>
            <a:r>
              <a:rPr lang="en-US" altLang="ko-KR" sz="1400" dirty="0"/>
              <a:t>1</a:t>
            </a:r>
            <a:endParaRPr lang="ko-KR" altLang="en-US" sz="1400" dirty="0"/>
          </a:p>
        </p:txBody>
      </p:sp>
      <p:sp>
        <p:nvSpPr>
          <p:cNvPr id="87" name="TextBox 86"/>
          <p:cNvSpPr txBox="1"/>
          <p:nvPr/>
        </p:nvSpPr>
        <p:spPr>
          <a:xfrm>
            <a:off x="6154356" y="3030960"/>
            <a:ext cx="178477" cy="307777"/>
          </a:xfrm>
          <a:prstGeom prst="rect">
            <a:avLst/>
          </a:prstGeom>
          <a:noFill/>
        </p:spPr>
        <p:txBody>
          <a:bodyPr wrap="square" rtlCol="0">
            <a:spAutoFit/>
          </a:bodyPr>
          <a:lstStyle/>
          <a:p>
            <a:r>
              <a:rPr lang="en-US" altLang="ko-KR" sz="1400" dirty="0"/>
              <a:t>2</a:t>
            </a:r>
            <a:endParaRPr lang="ko-KR" altLang="en-US" sz="1400" dirty="0"/>
          </a:p>
        </p:txBody>
      </p:sp>
      <p:sp>
        <p:nvSpPr>
          <p:cNvPr id="91" name="TextBox 90"/>
          <p:cNvSpPr txBox="1"/>
          <p:nvPr/>
        </p:nvSpPr>
        <p:spPr>
          <a:xfrm>
            <a:off x="7086822" y="3030960"/>
            <a:ext cx="178477" cy="307777"/>
          </a:xfrm>
          <a:prstGeom prst="rect">
            <a:avLst/>
          </a:prstGeom>
          <a:noFill/>
        </p:spPr>
        <p:txBody>
          <a:bodyPr wrap="square" rtlCol="0">
            <a:spAutoFit/>
          </a:bodyPr>
          <a:lstStyle/>
          <a:p>
            <a:r>
              <a:rPr lang="en-US" altLang="ko-KR" sz="1400" dirty="0"/>
              <a:t>3</a:t>
            </a:r>
            <a:endParaRPr lang="ko-KR" altLang="en-US" sz="1400" dirty="0"/>
          </a:p>
        </p:txBody>
      </p:sp>
      <p:sp>
        <p:nvSpPr>
          <p:cNvPr id="92" name="TextBox 91"/>
          <p:cNvSpPr txBox="1"/>
          <p:nvPr/>
        </p:nvSpPr>
        <p:spPr>
          <a:xfrm>
            <a:off x="8030738" y="3030960"/>
            <a:ext cx="178477" cy="307777"/>
          </a:xfrm>
          <a:prstGeom prst="rect">
            <a:avLst/>
          </a:prstGeom>
          <a:noFill/>
        </p:spPr>
        <p:txBody>
          <a:bodyPr wrap="square" rtlCol="0">
            <a:spAutoFit/>
          </a:bodyPr>
          <a:lstStyle/>
          <a:p>
            <a:r>
              <a:rPr lang="en-US" altLang="ko-KR" sz="1400" dirty="0"/>
              <a:t>4</a:t>
            </a:r>
            <a:endParaRPr lang="ko-KR" altLang="en-US" sz="1400" dirty="0"/>
          </a:p>
        </p:txBody>
      </p:sp>
      <p:sp>
        <p:nvSpPr>
          <p:cNvPr id="93" name="Rectangle 92"/>
          <p:cNvSpPr/>
          <p:nvPr/>
        </p:nvSpPr>
        <p:spPr>
          <a:xfrm>
            <a:off x="6154356" y="4369576"/>
            <a:ext cx="1908482" cy="25201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dirty="0"/>
              <a:t>W2</a:t>
            </a:r>
            <a:endParaRPr lang="ko-KR" altLang="en-US" sz="1600" dirty="0"/>
          </a:p>
        </p:txBody>
      </p:sp>
      <p:sp>
        <p:nvSpPr>
          <p:cNvPr id="94" name="Rectangle 93"/>
          <p:cNvSpPr/>
          <p:nvPr/>
        </p:nvSpPr>
        <p:spPr>
          <a:xfrm>
            <a:off x="7109741" y="4702428"/>
            <a:ext cx="1863006" cy="25201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dirty="0"/>
              <a:t>W3</a:t>
            </a:r>
            <a:endParaRPr lang="ko-KR" altLang="en-US" sz="1600" dirty="0"/>
          </a:p>
        </p:txBody>
      </p:sp>
      <p:sp>
        <p:nvSpPr>
          <p:cNvPr id="95" name="TextBox 94"/>
          <p:cNvSpPr txBox="1"/>
          <p:nvPr/>
        </p:nvSpPr>
        <p:spPr>
          <a:xfrm>
            <a:off x="8349322" y="3001910"/>
            <a:ext cx="628698" cy="307777"/>
          </a:xfrm>
          <a:prstGeom prst="rect">
            <a:avLst/>
          </a:prstGeom>
          <a:noFill/>
        </p:spPr>
        <p:txBody>
          <a:bodyPr wrap="none" rtlCol="0">
            <a:spAutoFit/>
          </a:bodyPr>
          <a:lstStyle/>
          <a:p>
            <a:r>
              <a:rPr lang="en-US" altLang="ko-KR" sz="1400" dirty="0"/>
              <a:t>(time)</a:t>
            </a:r>
            <a:endParaRPr lang="ko-KR" altLang="en-US" sz="1400" dirty="0"/>
          </a:p>
        </p:txBody>
      </p:sp>
    </p:spTree>
    <p:extLst>
      <p:ext uri="{BB962C8B-B14F-4D97-AF65-F5344CB8AC3E}">
        <p14:creationId xmlns:p14="http://schemas.microsoft.com/office/powerpoint/2010/main" val="3119021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0086D2B-ED87-423F-AEAB-5B4A1AC890BC}"/>
              </a:ext>
            </a:extLst>
          </p:cNvPr>
          <p:cNvSpPr>
            <a:spLocks noGrp="1"/>
          </p:cNvSpPr>
          <p:nvPr>
            <p:ph idx="1"/>
          </p:nvPr>
        </p:nvSpPr>
        <p:spPr>
          <a:xfrm>
            <a:off x="772584" y="625062"/>
            <a:ext cx="7381285" cy="1240616"/>
          </a:xfrm>
        </p:spPr>
        <p:txBody>
          <a:bodyPr/>
          <a:lstStyle/>
          <a:p>
            <a:r>
              <a:rPr lang="en-US" altLang="ko-KR" sz="2400" dirty="0"/>
              <a:t>Continuous sensing – not every data has labels</a:t>
            </a:r>
          </a:p>
          <a:p>
            <a:pPr lvl="1"/>
            <a:r>
              <a:rPr lang="en-US" altLang="ko-KR" sz="2000" dirty="0"/>
              <a:t>Sliding window may result in wrongfully classifying “NULL” class to some other classes </a:t>
            </a:r>
            <a:endParaRPr lang="ko-KR" altLang="en-US" sz="2000" dirty="0"/>
          </a:p>
        </p:txBody>
      </p:sp>
      <p:pic>
        <p:nvPicPr>
          <p:cNvPr id="8" name="그림 7">
            <a:extLst>
              <a:ext uri="{FF2B5EF4-FFF2-40B4-BE49-F238E27FC236}">
                <a16:creationId xmlns:a16="http://schemas.microsoft.com/office/drawing/2014/main" id="{014D7FC9-03B8-47CE-BE0B-32E6962C25EB}"/>
              </a:ext>
            </a:extLst>
          </p:cNvPr>
          <p:cNvPicPr>
            <a:picLocks noChangeAspect="1"/>
          </p:cNvPicPr>
          <p:nvPr/>
        </p:nvPicPr>
        <p:blipFill>
          <a:blip r:embed="rId3"/>
          <a:stretch>
            <a:fillRect/>
          </a:stretch>
        </p:blipFill>
        <p:spPr>
          <a:xfrm>
            <a:off x="772585" y="2052606"/>
            <a:ext cx="7623386" cy="1575193"/>
          </a:xfrm>
          <a:prstGeom prst="rect">
            <a:avLst/>
          </a:prstGeom>
        </p:spPr>
      </p:pic>
      <p:cxnSp>
        <p:nvCxnSpPr>
          <p:cNvPr id="10" name="직선 화살표 연결선 9">
            <a:extLst>
              <a:ext uri="{FF2B5EF4-FFF2-40B4-BE49-F238E27FC236}">
                <a16:creationId xmlns:a16="http://schemas.microsoft.com/office/drawing/2014/main" id="{602A5CED-BE38-4EAE-AD4B-0E08FE876BDF}"/>
              </a:ext>
            </a:extLst>
          </p:cNvPr>
          <p:cNvCxnSpPr>
            <a:cxnSpLocks/>
            <a:stCxn id="11" idx="3"/>
          </p:cNvCxnSpPr>
          <p:nvPr/>
        </p:nvCxnSpPr>
        <p:spPr>
          <a:xfrm flipV="1">
            <a:off x="3740987" y="3495562"/>
            <a:ext cx="464484" cy="30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C6F5EE-8046-4379-8191-ADD6A5FBC6AD}"/>
              </a:ext>
            </a:extLst>
          </p:cNvPr>
          <p:cNvSpPr txBox="1"/>
          <p:nvPr/>
        </p:nvSpPr>
        <p:spPr>
          <a:xfrm>
            <a:off x="3101570" y="3634283"/>
            <a:ext cx="639417" cy="338554"/>
          </a:xfrm>
          <a:prstGeom prst="rect">
            <a:avLst/>
          </a:prstGeom>
          <a:noFill/>
        </p:spPr>
        <p:txBody>
          <a:bodyPr wrap="square" rtlCol="0">
            <a:spAutoFit/>
          </a:bodyPr>
          <a:lstStyle/>
          <a:p>
            <a:r>
              <a:rPr lang="en-US" altLang="ko-KR" sz="1600" dirty="0"/>
              <a:t>Label</a:t>
            </a:r>
            <a:endParaRPr lang="ko-KR" altLang="en-US" sz="1600" dirty="0"/>
          </a:p>
        </p:txBody>
      </p:sp>
      <p:cxnSp>
        <p:nvCxnSpPr>
          <p:cNvPr id="13" name="직선 화살표 연결선 12">
            <a:extLst>
              <a:ext uri="{FF2B5EF4-FFF2-40B4-BE49-F238E27FC236}">
                <a16:creationId xmlns:a16="http://schemas.microsoft.com/office/drawing/2014/main" id="{41D3D9CA-CE18-496E-A918-1DE5D8D861D7}"/>
              </a:ext>
            </a:extLst>
          </p:cNvPr>
          <p:cNvCxnSpPr>
            <a:cxnSpLocks/>
          </p:cNvCxnSpPr>
          <p:nvPr/>
        </p:nvCxnSpPr>
        <p:spPr>
          <a:xfrm flipH="1" flipV="1">
            <a:off x="4956567" y="3513500"/>
            <a:ext cx="300788" cy="28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5CF359-97A1-420D-928E-A68E0BB69F13}"/>
              </a:ext>
            </a:extLst>
          </p:cNvPr>
          <p:cNvSpPr txBox="1"/>
          <p:nvPr/>
        </p:nvSpPr>
        <p:spPr>
          <a:xfrm>
            <a:off x="5257355" y="3529333"/>
            <a:ext cx="1302540" cy="584775"/>
          </a:xfrm>
          <a:prstGeom prst="rect">
            <a:avLst/>
          </a:prstGeom>
          <a:noFill/>
        </p:spPr>
        <p:txBody>
          <a:bodyPr wrap="square" rtlCol="0">
            <a:spAutoFit/>
          </a:bodyPr>
          <a:lstStyle/>
          <a:p>
            <a:r>
              <a:rPr lang="en-US" altLang="ko-KR" sz="1600" dirty="0"/>
              <a:t>No Label </a:t>
            </a:r>
          </a:p>
          <a:p>
            <a:r>
              <a:rPr lang="en-US" altLang="ko-KR" sz="1600" dirty="0"/>
              <a:t>= NULL class </a:t>
            </a:r>
            <a:endParaRPr lang="ko-KR" altLang="en-US" sz="1600" dirty="0"/>
          </a:p>
        </p:txBody>
      </p:sp>
      <p:sp>
        <p:nvSpPr>
          <p:cNvPr id="16" name="내용 개체 틀 2">
            <a:extLst>
              <a:ext uri="{FF2B5EF4-FFF2-40B4-BE49-F238E27FC236}">
                <a16:creationId xmlns:a16="http://schemas.microsoft.com/office/drawing/2014/main" id="{25D437C5-C072-48F0-B9F0-85C3EFE48B89}"/>
              </a:ext>
            </a:extLst>
          </p:cNvPr>
          <p:cNvSpPr txBox="1">
            <a:spLocks/>
          </p:cNvSpPr>
          <p:nvPr/>
        </p:nvSpPr>
        <p:spPr>
          <a:xfrm>
            <a:off x="772584" y="5123004"/>
            <a:ext cx="7381285" cy="124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400" dirty="0"/>
          </a:p>
        </p:txBody>
      </p:sp>
      <p:pic>
        <p:nvPicPr>
          <p:cNvPr id="17" name="그림 16">
            <a:extLst>
              <a:ext uri="{FF2B5EF4-FFF2-40B4-BE49-F238E27FC236}">
                <a16:creationId xmlns:a16="http://schemas.microsoft.com/office/drawing/2014/main" id="{1BAF5DCB-4BE3-43D5-92E5-17BAAF170593}"/>
              </a:ext>
            </a:extLst>
          </p:cNvPr>
          <p:cNvPicPr>
            <a:picLocks noChangeAspect="1"/>
          </p:cNvPicPr>
          <p:nvPr/>
        </p:nvPicPr>
        <p:blipFill>
          <a:blip r:embed="rId4"/>
          <a:stretch>
            <a:fillRect/>
          </a:stretch>
        </p:blipFill>
        <p:spPr>
          <a:xfrm>
            <a:off x="1521550" y="5061158"/>
            <a:ext cx="6551194" cy="1205876"/>
          </a:xfrm>
          <a:prstGeom prst="rect">
            <a:avLst/>
          </a:prstGeom>
        </p:spPr>
      </p:pic>
      <p:sp>
        <p:nvSpPr>
          <p:cNvPr id="21" name="직사각형 20">
            <a:extLst>
              <a:ext uri="{FF2B5EF4-FFF2-40B4-BE49-F238E27FC236}">
                <a16:creationId xmlns:a16="http://schemas.microsoft.com/office/drawing/2014/main" id="{B640F335-7980-47F8-98E2-D0685569CED6}"/>
              </a:ext>
            </a:extLst>
          </p:cNvPr>
          <p:cNvSpPr/>
          <p:nvPr/>
        </p:nvSpPr>
        <p:spPr>
          <a:xfrm>
            <a:off x="486835" y="596535"/>
            <a:ext cx="7994984" cy="3822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73563B29-B7BE-49F2-8838-1EC96E5F2102}"/>
              </a:ext>
            </a:extLst>
          </p:cNvPr>
          <p:cNvSpPr/>
          <p:nvPr/>
        </p:nvSpPr>
        <p:spPr>
          <a:xfrm>
            <a:off x="486835" y="4581743"/>
            <a:ext cx="7994984" cy="1975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3" name="내용 개체 틀 2">
            <a:extLst>
              <a:ext uri="{FF2B5EF4-FFF2-40B4-BE49-F238E27FC236}">
                <a16:creationId xmlns:a16="http://schemas.microsoft.com/office/drawing/2014/main" id="{B1A8A027-A2E1-4957-9172-8537BA0F72C1}"/>
              </a:ext>
            </a:extLst>
          </p:cNvPr>
          <p:cNvSpPr txBox="1">
            <a:spLocks/>
          </p:cNvSpPr>
          <p:nvPr/>
        </p:nvSpPr>
        <p:spPr>
          <a:xfrm>
            <a:off x="772584" y="4757996"/>
            <a:ext cx="7381285" cy="124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Errors: insertion, deletion, fragmentation, merging</a:t>
            </a:r>
            <a:endParaRPr lang="ko-KR" altLang="en-US" sz="2400" dirty="0"/>
          </a:p>
        </p:txBody>
      </p:sp>
      <p:sp>
        <p:nvSpPr>
          <p:cNvPr id="25" name="직사각형 24">
            <a:extLst>
              <a:ext uri="{FF2B5EF4-FFF2-40B4-BE49-F238E27FC236}">
                <a16:creationId xmlns:a16="http://schemas.microsoft.com/office/drawing/2014/main" id="{CA99520E-2D76-4313-8455-923AB3B1F6A2}"/>
              </a:ext>
            </a:extLst>
          </p:cNvPr>
          <p:cNvSpPr/>
          <p:nvPr/>
        </p:nvSpPr>
        <p:spPr>
          <a:xfrm>
            <a:off x="4797147" y="6245125"/>
            <a:ext cx="3970421" cy="276999"/>
          </a:xfrm>
          <a:prstGeom prst="rect">
            <a:avLst/>
          </a:prstGeom>
        </p:spPr>
        <p:txBody>
          <a:bodyPr wrap="square">
            <a:spAutoFit/>
          </a:bodyPr>
          <a:lstStyle/>
          <a:p>
            <a:r>
              <a:rPr lang="en-US" altLang="ko-KR" sz="1200" dirty="0">
                <a:hlinkClick r:id="rId5"/>
              </a:rPr>
              <a:t>https://dl.acm.org/doi/pdf/10.1145/1889681.1889687</a:t>
            </a:r>
            <a:endParaRPr lang="ko-KR" altLang="en-US" sz="1200" dirty="0"/>
          </a:p>
        </p:txBody>
      </p:sp>
      <p:sp>
        <p:nvSpPr>
          <p:cNvPr id="26" name="TextBox 25">
            <a:extLst>
              <a:ext uri="{FF2B5EF4-FFF2-40B4-BE49-F238E27FC236}">
                <a16:creationId xmlns:a16="http://schemas.microsoft.com/office/drawing/2014/main" id="{7D3C0D00-3C24-4DD8-9FBF-211CA84ABE1C}"/>
              </a:ext>
            </a:extLst>
          </p:cNvPr>
          <p:cNvSpPr txBox="1"/>
          <p:nvPr/>
        </p:nvSpPr>
        <p:spPr>
          <a:xfrm>
            <a:off x="599585" y="5325966"/>
            <a:ext cx="1188030" cy="769441"/>
          </a:xfrm>
          <a:prstGeom prst="rect">
            <a:avLst/>
          </a:prstGeom>
          <a:noFill/>
        </p:spPr>
        <p:txBody>
          <a:bodyPr wrap="square" rtlCol="0">
            <a:spAutoFit/>
          </a:bodyPr>
          <a:lstStyle/>
          <a:p>
            <a:r>
              <a:rPr lang="en-US" altLang="ko-KR" sz="1100" dirty="0" err="1"/>
              <a:t>gt</a:t>
            </a:r>
            <a:r>
              <a:rPr lang="en-US" altLang="ko-KR" sz="1100" dirty="0"/>
              <a:t>: ground truth</a:t>
            </a:r>
            <a:br>
              <a:rPr lang="en-US" altLang="ko-KR" sz="1100" dirty="0"/>
            </a:br>
            <a:br>
              <a:rPr lang="en-US" altLang="ko-KR" sz="1100" dirty="0"/>
            </a:br>
            <a:r>
              <a:rPr lang="en-US" altLang="ko-KR" sz="1100" dirty="0"/>
              <a:t>2 models: A, B</a:t>
            </a:r>
            <a:br>
              <a:rPr lang="en-US" altLang="ko-KR" sz="1100" dirty="0"/>
            </a:br>
            <a:r>
              <a:rPr lang="en-US" altLang="ko-KR" sz="1100" dirty="0"/>
              <a:t>(B w/ smoothing)  </a:t>
            </a:r>
            <a:endParaRPr lang="ko-KR" altLang="en-US" sz="1100" dirty="0"/>
          </a:p>
        </p:txBody>
      </p:sp>
      <p:sp>
        <p:nvSpPr>
          <p:cNvPr id="27" name="직사각형 26">
            <a:extLst>
              <a:ext uri="{FF2B5EF4-FFF2-40B4-BE49-F238E27FC236}">
                <a16:creationId xmlns:a16="http://schemas.microsoft.com/office/drawing/2014/main" id="{09B83B45-9608-4858-956A-95BB9602891C}"/>
              </a:ext>
            </a:extLst>
          </p:cNvPr>
          <p:cNvSpPr/>
          <p:nvPr/>
        </p:nvSpPr>
        <p:spPr>
          <a:xfrm>
            <a:off x="4797147" y="4164399"/>
            <a:ext cx="3970421" cy="276999"/>
          </a:xfrm>
          <a:prstGeom prst="rect">
            <a:avLst/>
          </a:prstGeom>
        </p:spPr>
        <p:txBody>
          <a:bodyPr wrap="square">
            <a:spAutoFit/>
          </a:bodyPr>
          <a:lstStyle/>
          <a:p>
            <a:r>
              <a:rPr lang="en-US" altLang="ko-KR" sz="1200" dirty="0">
                <a:hlinkClick r:id="rId6"/>
              </a:rPr>
              <a:t>https://doi.org/10.4108/ICST.BODYNETS2009.6036</a:t>
            </a:r>
            <a:r>
              <a:rPr lang="en-US" altLang="ko-KR" sz="1200" dirty="0"/>
              <a:t> </a:t>
            </a:r>
            <a:endParaRPr lang="ko-KR" altLang="en-US" sz="1200" dirty="0"/>
          </a:p>
        </p:txBody>
      </p:sp>
      <p:sp>
        <p:nvSpPr>
          <p:cNvPr id="29" name="TextBox 28">
            <a:extLst>
              <a:ext uri="{FF2B5EF4-FFF2-40B4-BE49-F238E27FC236}">
                <a16:creationId xmlns:a16="http://schemas.microsoft.com/office/drawing/2014/main" id="{57159717-59C4-464C-A17F-62A7767F0AE9}"/>
              </a:ext>
            </a:extLst>
          </p:cNvPr>
          <p:cNvSpPr txBox="1"/>
          <p:nvPr/>
        </p:nvSpPr>
        <p:spPr>
          <a:xfrm>
            <a:off x="486835" y="73947"/>
            <a:ext cx="3454400" cy="523220"/>
          </a:xfrm>
          <a:prstGeom prst="rect">
            <a:avLst/>
          </a:prstGeom>
          <a:noFill/>
        </p:spPr>
        <p:txBody>
          <a:bodyPr wrap="square" rtlCol="0">
            <a:spAutoFit/>
          </a:bodyPr>
          <a:lstStyle/>
          <a:p>
            <a:r>
              <a:rPr lang="en-US" altLang="ko-KR" sz="2800" b="1" dirty="0"/>
              <a:t>Practical Issues </a:t>
            </a:r>
            <a:endParaRPr lang="ko-KR" altLang="en-US" sz="2800" b="1" dirty="0"/>
          </a:p>
        </p:txBody>
      </p:sp>
    </p:spTree>
    <p:extLst>
      <p:ext uri="{BB962C8B-B14F-4D97-AF65-F5344CB8AC3E}">
        <p14:creationId xmlns:p14="http://schemas.microsoft.com/office/powerpoint/2010/main" val="1542966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Feature Extraction </a:t>
            </a:r>
            <a:endParaRPr lang="ko-KR" altLang="en-US" dirty="0"/>
          </a:p>
        </p:txBody>
      </p:sp>
      <p:sp>
        <p:nvSpPr>
          <p:cNvPr id="3" name="Content Placeholder 2"/>
          <p:cNvSpPr>
            <a:spLocks noGrp="1"/>
          </p:cNvSpPr>
          <p:nvPr>
            <p:ph idx="1"/>
          </p:nvPr>
        </p:nvSpPr>
        <p:spPr>
          <a:xfrm>
            <a:off x="628651" y="1825624"/>
            <a:ext cx="4209762" cy="4755643"/>
          </a:xfrm>
        </p:spPr>
        <p:txBody>
          <a:bodyPr>
            <a:normAutofit fontScale="92500" lnSpcReduction="10000"/>
          </a:bodyPr>
          <a:lstStyle/>
          <a:p>
            <a:r>
              <a:rPr lang="en-US" altLang="ko-KR" sz="2000" dirty="0"/>
              <a:t>How to extract features? </a:t>
            </a:r>
          </a:p>
          <a:p>
            <a:pPr lvl="1"/>
            <a:r>
              <a:rPr lang="en-US" altLang="ko-KR" sz="1800" dirty="0"/>
              <a:t>Signal-based features – mean, variance, kurtosis </a:t>
            </a:r>
          </a:p>
          <a:p>
            <a:pPr lvl="1"/>
            <a:r>
              <a:rPr lang="en-US" altLang="ko-KR" sz="1800" dirty="0"/>
              <a:t>Body model features – exploiting prior knowledge about human kinematics  </a:t>
            </a:r>
          </a:p>
          <a:p>
            <a:pPr lvl="1"/>
            <a:r>
              <a:rPr lang="en-US" altLang="ko-KR" sz="1800" dirty="0"/>
              <a:t>Event-based features – if there are any events (e.g., a sequence of eye movements – saccades, fixations, or blinks) </a:t>
            </a:r>
          </a:p>
          <a:p>
            <a:pPr lvl="1"/>
            <a:r>
              <a:rPr lang="en-US" altLang="ko-KR" sz="1800" dirty="0"/>
              <a:t>Multilevel features – duration, frequency, co-occurrence, clustered data/labels </a:t>
            </a:r>
          </a:p>
          <a:p>
            <a:r>
              <a:rPr lang="en-US" altLang="ko-KR" sz="2000" dirty="0"/>
              <a:t>In our examples, we extract the following features:</a:t>
            </a:r>
          </a:p>
          <a:p>
            <a:pPr lvl="1"/>
            <a:r>
              <a:rPr lang="en-US" altLang="ko-KR" sz="1800" dirty="0"/>
              <a:t>Average value of accelerometer’s y-axis signals</a:t>
            </a:r>
          </a:p>
          <a:p>
            <a:pPr lvl="1"/>
            <a:r>
              <a:rPr lang="en-US" altLang="ko-KR" sz="1800" dirty="0"/>
              <a:t>Variance of accelerometer sensor signals  </a:t>
            </a:r>
          </a:p>
        </p:txBody>
      </p:sp>
      <p:grpSp>
        <p:nvGrpSpPr>
          <p:cNvPr id="5" name="Group 4"/>
          <p:cNvGrpSpPr/>
          <p:nvPr/>
        </p:nvGrpSpPr>
        <p:grpSpPr>
          <a:xfrm>
            <a:off x="5067617" y="2355454"/>
            <a:ext cx="3886831" cy="563452"/>
            <a:chOff x="5141144" y="3390838"/>
            <a:chExt cx="3886831" cy="787400"/>
          </a:xfrm>
        </p:grpSpPr>
        <p:grpSp>
          <p:nvGrpSpPr>
            <p:cNvPr id="6" name="Group 5"/>
            <p:cNvGrpSpPr/>
            <p:nvPr/>
          </p:nvGrpSpPr>
          <p:grpSpPr>
            <a:xfrm>
              <a:off x="5141144" y="3390838"/>
              <a:ext cx="1025251" cy="787400"/>
              <a:chOff x="5453816" y="3390900"/>
              <a:chExt cx="1025251" cy="787400"/>
            </a:xfrm>
          </p:grpSpPr>
          <p:grpSp>
            <p:nvGrpSpPr>
              <p:cNvPr id="55" name="Group 54"/>
              <p:cNvGrpSpPr/>
              <p:nvPr/>
            </p:nvGrpSpPr>
            <p:grpSpPr>
              <a:xfrm>
                <a:off x="5453816" y="3390900"/>
                <a:ext cx="261609" cy="787400"/>
                <a:chOff x="5437722" y="3390900"/>
                <a:chExt cx="386156" cy="787400"/>
              </a:xfrm>
            </p:grpSpPr>
            <p:sp>
              <p:nvSpPr>
                <p:cNvPr id="68" name="Rectangle 67"/>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9" name="TextBox 68"/>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56" name="Group 55"/>
              <p:cNvGrpSpPr/>
              <p:nvPr/>
            </p:nvGrpSpPr>
            <p:grpSpPr>
              <a:xfrm>
                <a:off x="5644078" y="3390900"/>
                <a:ext cx="261609" cy="787400"/>
                <a:chOff x="5437722" y="3390900"/>
                <a:chExt cx="386156" cy="787400"/>
              </a:xfrm>
            </p:grpSpPr>
            <p:sp>
              <p:nvSpPr>
                <p:cNvPr id="66" name="Rectangle 65"/>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7" name="TextBox 66"/>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57" name="Group 56"/>
              <p:cNvGrpSpPr/>
              <p:nvPr/>
            </p:nvGrpSpPr>
            <p:grpSpPr>
              <a:xfrm>
                <a:off x="5831737" y="3390900"/>
                <a:ext cx="261609" cy="787400"/>
                <a:chOff x="5437722" y="3390900"/>
                <a:chExt cx="386156" cy="787400"/>
              </a:xfrm>
            </p:grpSpPr>
            <p:sp>
              <p:nvSpPr>
                <p:cNvPr id="64" name="Rectangle 63"/>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5" name="TextBox 64"/>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58" name="Group 57"/>
              <p:cNvGrpSpPr/>
              <p:nvPr/>
            </p:nvGrpSpPr>
            <p:grpSpPr>
              <a:xfrm>
                <a:off x="6025496" y="3390900"/>
                <a:ext cx="261609" cy="787400"/>
                <a:chOff x="5437722" y="3390900"/>
                <a:chExt cx="386156" cy="787400"/>
              </a:xfrm>
            </p:grpSpPr>
            <p:sp>
              <p:nvSpPr>
                <p:cNvPr id="62" name="Rectangle 61"/>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3" name="TextBox 62"/>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59" name="Group 58"/>
              <p:cNvGrpSpPr/>
              <p:nvPr/>
            </p:nvGrpSpPr>
            <p:grpSpPr>
              <a:xfrm>
                <a:off x="6217458" y="3390900"/>
                <a:ext cx="261609" cy="787400"/>
                <a:chOff x="5437722" y="3390900"/>
                <a:chExt cx="386156" cy="787400"/>
              </a:xfrm>
            </p:grpSpPr>
            <p:sp>
              <p:nvSpPr>
                <p:cNvPr id="60" name="Rectangle 59"/>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61" name="TextBox 60"/>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7" name="Group 6"/>
            <p:cNvGrpSpPr/>
            <p:nvPr/>
          </p:nvGrpSpPr>
          <p:grpSpPr>
            <a:xfrm>
              <a:off x="6094242" y="3390838"/>
              <a:ext cx="1025251" cy="787400"/>
              <a:chOff x="5453816" y="3390900"/>
              <a:chExt cx="1025251" cy="787400"/>
            </a:xfrm>
          </p:grpSpPr>
          <p:grpSp>
            <p:nvGrpSpPr>
              <p:cNvPr id="40" name="Group 39"/>
              <p:cNvGrpSpPr/>
              <p:nvPr/>
            </p:nvGrpSpPr>
            <p:grpSpPr>
              <a:xfrm>
                <a:off x="5453816" y="3390900"/>
                <a:ext cx="261609" cy="787400"/>
                <a:chOff x="5437722" y="3390900"/>
                <a:chExt cx="386156" cy="787400"/>
              </a:xfrm>
            </p:grpSpPr>
            <p:sp>
              <p:nvSpPr>
                <p:cNvPr id="53" name="Rectangle 5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4" name="TextBox 5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1" name="Group 40"/>
              <p:cNvGrpSpPr/>
              <p:nvPr/>
            </p:nvGrpSpPr>
            <p:grpSpPr>
              <a:xfrm>
                <a:off x="5644078" y="3390900"/>
                <a:ext cx="261609" cy="787400"/>
                <a:chOff x="5437722" y="3390900"/>
                <a:chExt cx="386156" cy="787400"/>
              </a:xfrm>
            </p:grpSpPr>
            <p:sp>
              <p:nvSpPr>
                <p:cNvPr id="51" name="Rectangle 50"/>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2" name="TextBox 51"/>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2" name="Group 41"/>
              <p:cNvGrpSpPr/>
              <p:nvPr/>
            </p:nvGrpSpPr>
            <p:grpSpPr>
              <a:xfrm>
                <a:off x="5831737" y="3390900"/>
                <a:ext cx="261609" cy="787400"/>
                <a:chOff x="5437722" y="3390900"/>
                <a:chExt cx="386156" cy="787400"/>
              </a:xfrm>
            </p:grpSpPr>
            <p:sp>
              <p:nvSpPr>
                <p:cNvPr id="49" name="Rectangle 48"/>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50" name="TextBox 49"/>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3" name="Group 42"/>
              <p:cNvGrpSpPr/>
              <p:nvPr/>
            </p:nvGrpSpPr>
            <p:grpSpPr>
              <a:xfrm>
                <a:off x="6025496" y="3390900"/>
                <a:ext cx="261609" cy="787400"/>
                <a:chOff x="5437722" y="3390900"/>
                <a:chExt cx="386156" cy="787400"/>
              </a:xfrm>
            </p:grpSpPr>
            <p:sp>
              <p:nvSpPr>
                <p:cNvPr id="47" name="Rectangle 4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48" name="TextBox 4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44" name="Group 43"/>
              <p:cNvGrpSpPr/>
              <p:nvPr/>
            </p:nvGrpSpPr>
            <p:grpSpPr>
              <a:xfrm>
                <a:off x="6217458" y="3390900"/>
                <a:ext cx="261609" cy="787400"/>
                <a:chOff x="5437722" y="3390900"/>
                <a:chExt cx="386156" cy="787400"/>
              </a:xfrm>
            </p:grpSpPr>
            <p:sp>
              <p:nvSpPr>
                <p:cNvPr id="45" name="Rectangle 44"/>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46" name="TextBox 45"/>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8" name="Group 7"/>
            <p:cNvGrpSpPr/>
            <p:nvPr/>
          </p:nvGrpSpPr>
          <p:grpSpPr>
            <a:xfrm>
              <a:off x="7049626" y="3390838"/>
              <a:ext cx="1025251" cy="787400"/>
              <a:chOff x="5453816" y="3390900"/>
              <a:chExt cx="1025251" cy="787400"/>
            </a:xfrm>
          </p:grpSpPr>
          <p:grpSp>
            <p:nvGrpSpPr>
              <p:cNvPr id="25" name="Group 24"/>
              <p:cNvGrpSpPr/>
              <p:nvPr/>
            </p:nvGrpSpPr>
            <p:grpSpPr>
              <a:xfrm>
                <a:off x="5453816" y="3390900"/>
                <a:ext cx="261609" cy="787400"/>
                <a:chOff x="5437722" y="3390900"/>
                <a:chExt cx="386156" cy="787400"/>
              </a:xfrm>
            </p:grpSpPr>
            <p:sp>
              <p:nvSpPr>
                <p:cNvPr id="38" name="Rectangle 37"/>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9" name="TextBox 38"/>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6" name="Group 25"/>
              <p:cNvGrpSpPr/>
              <p:nvPr/>
            </p:nvGrpSpPr>
            <p:grpSpPr>
              <a:xfrm>
                <a:off x="5644078" y="3390900"/>
                <a:ext cx="261609" cy="787400"/>
                <a:chOff x="5437722" y="3390900"/>
                <a:chExt cx="386156" cy="787400"/>
              </a:xfrm>
            </p:grpSpPr>
            <p:sp>
              <p:nvSpPr>
                <p:cNvPr id="36" name="Rectangle 35"/>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7" name="TextBox 36"/>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7" name="Group 26"/>
              <p:cNvGrpSpPr/>
              <p:nvPr/>
            </p:nvGrpSpPr>
            <p:grpSpPr>
              <a:xfrm>
                <a:off x="5831737" y="3390900"/>
                <a:ext cx="261609" cy="787400"/>
                <a:chOff x="5437722" y="3390900"/>
                <a:chExt cx="386156" cy="787400"/>
              </a:xfrm>
            </p:grpSpPr>
            <p:sp>
              <p:nvSpPr>
                <p:cNvPr id="34" name="Rectangle 33"/>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5" name="TextBox 34"/>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8" name="Group 27"/>
              <p:cNvGrpSpPr/>
              <p:nvPr/>
            </p:nvGrpSpPr>
            <p:grpSpPr>
              <a:xfrm>
                <a:off x="6025496" y="3390900"/>
                <a:ext cx="261609" cy="787400"/>
                <a:chOff x="5437722" y="3390900"/>
                <a:chExt cx="386156" cy="787400"/>
              </a:xfrm>
            </p:grpSpPr>
            <p:sp>
              <p:nvSpPr>
                <p:cNvPr id="32" name="Rectangle 31"/>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3" name="TextBox 32"/>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29" name="Group 28"/>
              <p:cNvGrpSpPr/>
              <p:nvPr/>
            </p:nvGrpSpPr>
            <p:grpSpPr>
              <a:xfrm>
                <a:off x="6217458" y="3390900"/>
                <a:ext cx="261609" cy="787400"/>
                <a:chOff x="5437722" y="3390900"/>
                <a:chExt cx="386156" cy="787400"/>
              </a:xfrm>
            </p:grpSpPr>
            <p:sp>
              <p:nvSpPr>
                <p:cNvPr id="30" name="Rectangle 29"/>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1" name="TextBox 30"/>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nvGrpSpPr>
            <p:cNvPr id="9" name="Group 8"/>
            <p:cNvGrpSpPr/>
            <p:nvPr/>
          </p:nvGrpSpPr>
          <p:grpSpPr>
            <a:xfrm>
              <a:off x="8002724" y="3390838"/>
              <a:ext cx="1025251" cy="787400"/>
              <a:chOff x="5453816" y="3390900"/>
              <a:chExt cx="1025251" cy="787400"/>
            </a:xfrm>
          </p:grpSpPr>
          <p:grpSp>
            <p:nvGrpSpPr>
              <p:cNvPr id="10" name="Group 9"/>
              <p:cNvGrpSpPr/>
              <p:nvPr/>
            </p:nvGrpSpPr>
            <p:grpSpPr>
              <a:xfrm>
                <a:off x="5453816" y="3390900"/>
                <a:ext cx="261609" cy="787400"/>
                <a:chOff x="5437722" y="3390900"/>
                <a:chExt cx="386156" cy="787400"/>
              </a:xfrm>
            </p:grpSpPr>
            <p:sp>
              <p:nvSpPr>
                <p:cNvPr id="23" name="Rectangle 22"/>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4" name="TextBox 23"/>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1" name="Group 10"/>
              <p:cNvGrpSpPr/>
              <p:nvPr/>
            </p:nvGrpSpPr>
            <p:grpSpPr>
              <a:xfrm>
                <a:off x="5644078" y="3390900"/>
                <a:ext cx="261609" cy="787400"/>
                <a:chOff x="5437722" y="3390900"/>
                <a:chExt cx="386156" cy="787400"/>
              </a:xfrm>
            </p:grpSpPr>
            <p:sp>
              <p:nvSpPr>
                <p:cNvPr id="21" name="Rectangle 20"/>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2" name="TextBox 21"/>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2" name="Group 11"/>
              <p:cNvGrpSpPr/>
              <p:nvPr/>
            </p:nvGrpSpPr>
            <p:grpSpPr>
              <a:xfrm>
                <a:off x="5831737" y="3390900"/>
                <a:ext cx="261609" cy="787400"/>
                <a:chOff x="5437722" y="3390900"/>
                <a:chExt cx="386156" cy="787400"/>
              </a:xfrm>
            </p:grpSpPr>
            <p:sp>
              <p:nvSpPr>
                <p:cNvPr id="19" name="Rectangle 18"/>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0" name="TextBox 19"/>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3" name="Group 12"/>
              <p:cNvGrpSpPr/>
              <p:nvPr/>
            </p:nvGrpSpPr>
            <p:grpSpPr>
              <a:xfrm>
                <a:off x="6025496" y="3390900"/>
                <a:ext cx="261609" cy="787400"/>
                <a:chOff x="5437722" y="3390900"/>
                <a:chExt cx="386156" cy="787400"/>
              </a:xfrm>
            </p:grpSpPr>
            <p:sp>
              <p:nvSpPr>
                <p:cNvPr id="17" name="Rectangle 16"/>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18" name="TextBox 17"/>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nvGrpSpPr>
              <p:cNvPr id="14" name="Group 13"/>
              <p:cNvGrpSpPr/>
              <p:nvPr/>
            </p:nvGrpSpPr>
            <p:grpSpPr>
              <a:xfrm>
                <a:off x="6217458" y="3390900"/>
                <a:ext cx="261609" cy="787400"/>
                <a:chOff x="5437722" y="3390900"/>
                <a:chExt cx="386156" cy="787400"/>
              </a:xfrm>
            </p:grpSpPr>
            <p:sp>
              <p:nvSpPr>
                <p:cNvPr id="15" name="Rectangle 14"/>
                <p:cNvSpPr/>
                <p:nvPr/>
              </p:nvSpPr>
              <p:spPr>
                <a:xfrm>
                  <a:off x="5537200" y="3390900"/>
                  <a:ext cx="215900" cy="787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16" name="TextBox 15"/>
                <p:cNvSpPr txBox="1"/>
                <p:nvPr/>
              </p:nvSpPr>
              <p:spPr>
                <a:xfrm rot="16200000">
                  <a:off x="5380571" y="3594718"/>
                  <a:ext cx="500458" cy="386156"/>
                </a:xfrm>
                <a:prstGeom prst="rect">
                  <a:avLst/>
                </a:prstGeom>
                <a:noFill/>
              </p:spPr>
              <p:txBody>
                <a:bodyPr wrap="none" rtlCol="0">
                  <a:spAutoFit/>
                </a:bodyPr>
                <a:lstStyle/>
                <a:p>
                  <a:r>
                    <a:rPr lang="en-US" altLang="ko-KR" sz="1100" dirty="0"/>
                    <a:t>x, y, z</a:t>
                  </a:r>
                  <a:endParaRPr lang="ko-KR" altLang="en-US" sz="1100" dirty="0"/>
                </a:p>
              </p:txBody>
            </p:sp>
          </p:grpSp>
        </p:grpSp>
      </p:grpSp>
      <p:cxnSp>
        <p:nvCxnSpPr>
          <p:cNvPr id="70" name="Straight Arrow Connector 69"/>
          <p:cNvCxnSpPr/>
          <p:nvPr/>
        </p:nvCxnSpPr>
        <p:spPr>
          <a:xfrm>
            <a:off x="5105647" y="2289290"/>
            <a:ext cx="38859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Rectangle 70"/>
          <p:cNvSpPr/>
          <p:nvPr/>
        </p:nvSpPr>
        <p:spPr>
          <a:xfrm>
            <a:off x="5127730" y="3001340"/>
            <a:ext cx="1863007" cy="25201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dirty="0"/>
              <a:t>W1</a:t>
            </a:r>
            <a:endParaRPr lang="ko-KR" altLang="en-US" sz="1600" dirty="0"/>
          </a:p>
        </p:txBody>
      </p:sp>
      <p:sp>
        <p:nvSpPr>
          <p:cNvPr id="72" name="TextBox 71"/>
          <p:cNvSpPr txBox="1"/>
          <p:nvPr/>
        </p:nvSpPr>
        <p:spPr>
          <a:xfrm>
            <a:off x="5136913" y="1995576"/>
            <a:ext cx="178477" cy="307777"/>
          </a:xfrm>
          <a:prstGeom prst="rect">
            <a:avLst/>
          </a:prstGeom>
          <a:noFill/>
        </p:spPr>
        <p:txBody>
          <a:bodyPr wrap="square" rtlCol="0">
            <a:spAutoFit/>
          </a:bodyPr>
          <a:lstStyle/>
          <a:p>
            <a:r>
              <a:rPr lang="en-US" altLang="ko-KR" sz="1400" dirty="0"/>
              <a:t>1</a:t>
            </a:r>
            <a:endParaRPr lang="ko-KR" altLang="en-US" sz="1400" dirty="0"/>
          </a:p>
        </p:txBody>
      </p:sp>
      <p:sp>
        <p:nvSpPr>
          <p:cNvPr id="73" name="TextBox 72"/>
          <p:cNvSpPr txBox="1"/>
          <p:nvPr/>
        </p:nvSpPr>
        <p:spPr>
          <a:xfrm>
            <a:off x="6080829" y="1995576"/>
            <a:ext cx="178477" cy="307777"/>
          </a:xfrm>
          <a:prstGeom prst="rect">
            <a:avLst/>
          </a:prstGeom>
          <a:noFill/>
        </p:spPr>
        <p:txBody>
          <a:bodyPr wrap="square" rtlCol="0">
            <a:spAutoFit/>
          </a:bodyPr>
          <a:lstStyle/>
          <a:p>
            <a:r>
              <a:rPr lang="en-US" altLang="ko-KR" sz="1400" dirty="0"/>
              <a:t>2</a:t>
            </a:r>
            <a:endParaRPr lang="ko-KR" altLang="en-US" sz="1400" dirty="0"/>
          </a:p>
        </p:txBody>
      </p:sp>
      <p:sp>
        <p:nvSpPr>
          <p:cNvPr id="74" name="TextBox 73"/>
          <p:cNvSpPr txBox="1"/>
          <p:nvPr/>
        </p:nvSpPr>
        <p:spPr>
          <a:xfrm>
            <a:off x="7013295" y="1995576"/>
            <a:ext cx="178477" cy="307777"/>
          </a:xfrm>
          <a:prstGeom prst="rect">
            <a:avLst/>
          </a:prstGeom>
          <a:noFill/>
        </p:spPr>
        <p:txBody>
          <a:bodyPr wrap="square" rtlCol="0">
            <a:spAutoFit/>
          </a:bodyPr>
          <a:lstStyle/>
          <a:p>
            <a:r>
              <a:rPr lang="en-US" altLang="ko-KR" sz="1400" dirty="0"/>
              <a:t>3</a:t>
            </a:r>
            <a:endParaRPr lang="ko-KR" altLang="en-US" sz="1400" dirty="0"/>
          </a:p>
        </p:txBody>
      </p:sp>
      <p:sp>
        <p:nvSpPr>
          <p:cNvPr id="75" name="TextBox 74"/>
          <p:cNvSpPr txBox="1"/>
          <p:nvPr/>
        </p:nvSpPr>
        <p:spPr>
          <a:xfrm>
            <a:off x="7957211" y="1995576"/>
            <a:ext cx="178477" cy="307777"/>
          </a:xfrm>
          <a:prstGeom prst="rect">
            <a:avLst/>
          </a:prstGeom>
          <a:noFill/>
        </p:spPr>
        <p:txBody>
          <a:bodyPr wrap="square" rtlCol="0">
            <a:spAutoFit/>
          </a:bodyPr>
          <a:lstStyle/>
          <a:p>
            <a:r>
              <a:rPr lang="en-US" altLang="ko-KR" sz="1400" dirty="0"/>
              <a:t>4</a:t>
            </a:r>
            <a:endParaRPr lang="ko-KR" altLang="en-US" sz="1400" dirty="0"/>
          </a:p>
        </p:txBody>
      </p:sp>
      <p:sp>
        <p:nvSpPr>
          <p:cNvPr id="76" name="Rectangle 75"/>
          <p:cNvSpPr/>
          <p:nvPr/>
        </p:nvSpPr>
        <p:spPr>
          <a:xfrm>
            <a:off x="6080829" y="3334192"/>
            <a:ext cx="1908482" cy="25201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dirty="0"/>
              <a:t>W2</a:t>
            </a:r>
            <a:endParaRPr lang="ko-KR" altLang="en-US" sz="1600" dirty="0"/>
          </a:p>
        </p:txBody>
      </p:sp>
      <p:sp>
        <p:nvSpPr>
          <p:cNvPr id="78" name="TextBox 77"/>
          <p:cNvSpPr txBox="1"/>
          <p:nvPr/>
        </p:nvSpPr>
        <p:spPr>
          <a:xfrm>
            <a:off x="8275795" y="1966526"/>
            <a:ext cx="628698" cy="307777"/>
          </a:xfrm>
          <a:prstGeom prst="rect">
            <a:avLst/>
          </a:prstGeom>
          <a:noFill/>
        </p:spPr>
        <p:txBody>
          <a:bodyPr wrap="none" rtlCol="0">
            <a:spAutoFit/>
          </a:bodyPr>
          <a:lstStyle/>
          <a:p>
            <a:r>
              <a:rPr lang="en-US" altLang="ko-KR" sz="1400" dirty="0"/>
              <a:t>(time)</a:t>
            </a:r>
            <a:endParaRPr lang="ko-KR" altLang="en-US" sz="1400" dirty="0"/>
          </a:p>
        </p:txBody>
      </p:sp>
      <p:cxnSp>
        <p:nvCxnSpPr>
          <p:cNvPr id="80" name="Straight Arrow Connector 79"/>
          <p:cNvCxnSpPr>
            <a:stCxn id="76" idx="2"/>
            <a:endCxn id="82" idx="0"/>
          </p:cNvCxnSpPr>
          <p:nvPr/>
        </p:nvCxnSpPr>
        <p:spPr>
          <a:xfrm flipH="1">
            <a:off x="6305369" y="3586208"/>
            <a:ext cx="729701" cy="474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5698243" y="4060847"/>
            <a:ext cx="2529303" cy="270595"/>
            <a:chOff x="2596770" y="5972531"/>
            <a:chExt cx="2529303" cy="406400"/>
          </a:xfrm>
          <a:solidFill>
            <a:schemeClr val="bg1"/>
          </a:solidFill>
        </p:grpSpPr>
        <p:sp>
          <p:nvSpPr>
            <p:cNvPr id="82" name="Rounded Rectangle 81"/>
            <p:cNvSpPr/>
            <p:nvPr/>
          </p:nvSpPr>
          <p:spPr>
            <a:xfrm>
              <a:off x="2596770" y="5972531"/>
              <a:ext cx="1214251" cy="406400"/>
            </a:xfrm>
            <a:prstGeom prst="round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600" dirty="0"/>
                <a:t>Average Y</a:t>
              </a:r>
              <a:endParaRPr lang="ko-KR" altLang="en-US" sz="1600" dirty="0"/>
            </a:p>
          </p:txBody>
        </p:sp>
        <p:sp>
          <p:nvSpPr>
            <p:cNvPr id="83" name="Rounded Rectangle 82"/>
            <p:cNvSpPr/>
            <p:nvPr/>
          </p:nvSpPr>
          <p:spPr>
            <a:xfrm>
              <a:off x="3911822" y="5972531"/>
              <a:ext cx="1214251" cy="406400"/>
            </a:xfrm>
            <a:prstGeom prst="round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1600" dirty="0"/>
                <a:t>Variance</a:t>
              </a:r>
              <a:endParaRPr lang="ko-KR" altLang="en-US" sz="1600" dirty="0"/>
            </a:p>
          </p:txBody>
        </p:sp>
      </p:grpSp>
      <p:cxnSp>
        <p:nvCxnSpPr>
          <p:cNvPr id="91" name="Straight Arrow Connector 90"/>
          <p:cNvCxnSpPr>
            <a:stCxn id="76" idx="2"/>
            <a:endCxn id="83" idx="0"/>
          </p:cNvCxnSpPr>
          <p:nvPr/>
        </p:nvCxnSpPr>
        <p:spPr>
          <a:xfrm>
            <a:off x="7035070" y="3586208"/>
            <a:ext cx="585351" cy="474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6079804" y="2352920"/>
            <a:ext cx="1908482" cy="981271"/>
          </a:xfrm>
          <a:prstGeom prst="rect">
            <a:avLst/>
          </a:prstGeom>
          <a:solidFill>
            <a:schemeClr val="accent6">
              <a:alpha val="33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sz="1600" dirty="0"/>
          </a:p>
        </p:txBody>
      </p:sp>
    </p:spTree>
    <p:extLst>
      <p:ext uri="{BB962C8B-B14F-4D97-AF65-F5344CB8AC3E}">
        <p14:creationId xmlns:p14="http://schemas.microsoft.com/office/powerpoint/2010/main" val="373938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027824-FCAE-41BB-8EAD-B17234D161A3}"/>
              </a:ext>
            </a:extLst>
          </p:cNvPr>
          <p:cNvSpPr>
            <a:spLocks noGrp="1"/>
          </p:cNvSpPr>
          <p:nvPr>
            <p:ph type="title"/>
          </p:nvPr>
        </p:nvSpPr>
        <p:spPr/>
        <p:txBody>
          <a:bodyPr>
            <a:normAutofit/>
          </a:bodyPr>
          <a:lstStyle/>
          <a:p>
            <a:r>
              <a:rPr lang="en-US" altLang="ko-KR" sz="4000" dirty="0"/>
              <a:t>Sensor Data Gathering &amp; Processing</a:t>
            </a:r>
            <a:endParaRPr lang="ko-KR" altLang="en-US" sz="4000" dirty="0"/>
          </a:p>
        </p:txBody>
      </p:sp>
      <p:sp>
        <p:nvSpPr>
          <p:cNvPr id="3" name="내용 개체 틀 2">
            <a:extLst>
              <a:ext uri="{FF2B5EF4-FFF2-40B4-BE49-F238E27FC236}">
                <a16:creationId xmlns:a16="http://schemas.microsoft.com/office/drawing/2014/main" id="{EC714A09-0042-4891-9ACC-AE2ADD08DF57}"/>
              </a:ext>
            </a:extLst>
          </p:cNvPr>
          <p:cNvSpPr>
            <a:spLocks noGrp="1"/>
          </p:cNvSpPr>
          <p:nvPr>
            <p:ph idx="1"/>
          </p:nvPr>
        </p:nvSpPr>
        <p:spPr/>
        <p:txBody>
          <a:bodyPr>
            <a:normAutofit fontScale="92500"/>
          </a:bodyPr>
          <a:lstStyle/>
          <a:p>
            <a:r>
              <a:rPr lang="en-US" altLang="ko-KR" dirty="0"/>
              <a:t>Getting sensor data </a:t>
            </a:r>
          </a:p>
          <a:p>
            <a:pPr lvl="1"/>
            <a:r>
              <a:rPr lang="en-US" altLang="ko-KR" dirty="0"/>
              <a:t>From which sensors? (e.g., motion sensors, current sensors) </a:t>
            </a:r>
          </a:p>
          <a:p>
            <a:pPr lvl="1"/>
            <a:r>
              <a:rPr lang="en-US" altLang="ko-KR" dirty="0"/>
              <a:t>From where? Phone (wearable) vs. factory (stationary) </a:t>
            </a:r>
          </a:p>
          <a:p>
            <a:pPr lvl="1"/>
            <a:r>
              <a:rPr lang="en-US" altLang="ko-KR" dirty="0"/>
              <a:t>How? (e.g., wireless or wired, hierarchical?) </a:t>
            </a:r>
          </a:p>
          <a:p>
            <a:pPr lvl="1"/>
            <a:endParaRPr lang="en-US" altLang="ko-KR" dirty="0"/>
          </a:p>
          <a:p>
            <a:r>
              <a:rPr lang="en-US" altLang="ko-KR" dirty="0"/>
              <a:t>Processing sensor data</a:t>
            </a:r>
          </a:p>
          <a:p>
            <a:pPr lvl="1"/>
            <a:r>
              <a:rPr lang="en-US" altLang="ko-KR" dirty="0"/>
              <a:t>Why? For what? (e.g., activity recognition or fault detection) </a:t>
            </a:r>
          </a:p>
          <a:p>
            <a:pPr lvl="1"/>
            <a:r>
              <a:rPr lang="en-US" altLang="ko-KR" dirty="0"/>
              <a:t>How (procedure)</a:t>
            </a:r>
          </a:p>
          <a:p>
            <a:pPr lvl="2"/>
            <a:r>
              <a:rPr lang="en-US" altLang="ko-KR" dirty="0"/>
              <a:t>Sensor data processing pipeline: collect </a:t>
            </a:r>
            <a:r>
              <a:rPr lang="en-US" altLang="ko-KR" dirty="0">
                <a:sym typeface="Wingdings" panose="05000000000000000000" pitchFamily="2" charset="2"/>
              </a:rPr>
              <a:t> segment  extract  classify </a:t>
            </a:r>
          </a:p>
          <a:p>
            <a:pPr lvl="2"/>
            <a:r>
              <a:rPr lang="en-US" altLang="ko-KR" dirty="0"/>
              <a:t>Sensor fusion – leveraging multiple sensors for better classification  </a:t>
            </a:r>
          </a:p>
          <a:p>
            <a:pPr lvl="1"/>
            <a:endParaRPr lang="en-US" altLang="ko-KR" dirty="0"/>
          </a:p>
          <a:p>
            <a:pPr lvl="1"/>
            <a:endParaRPr lang="en-US" altLang="ko-KR" dirty="0"/>
          </a:p>
          <a:p>
            <a:endParaRPr lang="ko-KR" altLang="en-US" dirty="0"/>
          </a:p>
        </p:txBody>
      </p:sp>
    </p:spTree>
    <p:extLst>
      <p:ext uri="{BB962C8B-B14F-4D97-AF65-F5344CB8AC3E}">
        <p14:creationId xmlns:p14="http://schemas.microsoft.com/office/powerpoint/2010/main" val="1607843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Classification</a:t>
            </a:r>
            <a:endParaRPr lang="ko-KR" altLang="en-US" dirty="0"/>
          </a:p>
        </p:txBody>
      </p:sp>
      <p:sp>
        <p:nvSpPr>
          <p:cNvPr id="3" name="Content Placeholder 2"/>
          <p:cNvSpPr>
            <a:spLocks noGrp="1"/>
          </p:cNvSpPr>
          <p:nvPr>
            <p:ph idx="1"/>
          </p:nvPr>
        </p:nvSpPr>
        <p:spPr/>
        <p:txBody>
          <a:bodyPr>
            <a:normAutofit/>
          </a:bodyPr>
          <a:lstStyle/>
          <a:p>
            <a:r>
              <a:rPr lang="en-US" altLang="ko-KR" sz="2400" dirty="0"/>
              <a:t>After extracting important features from the raw data, we use a classifier to determine the current activity</a:t>
            </a:r>
          </a:p>
          <a:p>
            <a:r>
              <a:rPr lang="en-US" altLang="ko-KR" sz="2400" dirty="0"/>
              <a:t>Many different classification algorithms exist, and depending on the application domain, there may be one algorithm that shows the best performance </a:t>
            </a:r>
          </a:p>
          <a:p>
            <a:r>
              <a:rPr lang="en-US" altLang="ko-KR" sz="2400" dirty="0"/>
              <a:t>Depending on the algorithm, the result is either a crisp decision (e.g., decision tree), or a probability distribution over activities (e.g., Naïve Bayes) </a:t>
            </a:r>
          </a:p>
          <a:p>
            <a:r>
              <a:rPr lang="en-US" altLang="ko-KR" sz="2400" dirty="0"/>
              <a:t>Learning algorithms: supervised vs. unsupervised (based on whether training dataset is used or not) </a:t>
            </a:r>
            <a:endParaRPr lang="ko-KR" altLang="en-US" sz="2400" dirty="0"/>
          </a:p>
          <a:p>
            <a:endParaRPr lang="ko-KR" altLang="en-US" sz="2400" dirty="0"/>
          </a:p>
        </p:txBody>
      </p:sp>
    </p:spTree>
    <p:extLst>
      <p:ext uri="{BB962C8B-B14F-4D97-AF65-F5344CB8AC3E}">
        <p14:creationId xmlns:p14="http://schemas.microsoft.com/office/powerpoint/2010/main" val="2508902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Classification Example: </a:t>
            </a:r>
            <a:br>
              <a:rPr lang="en-US" altLang="ko-KR" dirty="0"/>
            </a:br>
            <a:r>
              <a:rPr lang="en-US" altLang="ko-KR" dirty="0"/>
              <a:t>Decision Tree</a:t>
            </a:r>
            <a:endParaRPr lang="ko-KR" altLang="en-US" dirty="0"/>
          </a:p>
        </p:txBody>
      </p:sp>
      <p:grpSp>
        <p:nvGrpSpPr>
          <p:cNvPr id="78" name="Group 77"/>
          <p:cNvGrpSpPr/>
          <p:nvPr/>
        </p:nvGrpSpPr>
        <p:grpSpPr>
          <a:xfrm>
            <a:off x="314498" y="1825625"/>
            <a:ext cx="8536469" cy="4244395"/>
            <a:chOff x="416098" y="1396205"/>
            <a:chExt cx="8536469" cy="4244395"/>
          </a:xfrm>
        </p:grpSpPr>
        <p:cxnSp>
          <p:nvCxnSpPr>
            <p:cNvPr id="9" name="Straight Arrow Connector 8"/>
            <p:cNvCxnSpPr>
              <a:cxnSpLocks noChangeShapeType="1"/>
              <a:stCxn id="65" idx="3"/>
            </p:cNvCxnSpPr>
            <p:nvPr/>
          </p:nvCxnSpPr>
          <p:spPr bwMode="auto">
            <a:xfrm flipH="1">
              <a:off x="3699398" y="2504874"/>
              <a:ext cx="891481" cy="60908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a:stCxn id="65" idx="5"/>
              <a:endCxn id="58" idx="0"/>
            </p:cNvCxnSpPr>
            <p:nvPr/>
          </p:nvCxnSpPr>
          <p:spPr bwMode="auto">
            <a:xfrm>
              <a:off x="5932233" y="2504874"/>
              <a:ext cx="862165" cy="63338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Arrow Connector 10"/>
            <p:cNvCxnSpPr>
              <a:cxnSpLocks noChangeShapeType="1"/>
              <a:stCxn id="67" idx="5"/>
              <a:endCxn id="59" idx="0"/>
            </p:cNvCxnSpPr>
            <p:nvPr/>
          </p:nvCxnSpPr>
          <p:spPr bwMode="auto">
            <a:xfrm>
              <a:off x="4358425" y="4262782"/>
              <a:ext cx="858518" cy="81472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a:stCxn id="67" idx="3"/>
              <a:endCxn id="60" idx="0"/>
            </p:cNvCxnSpPr>
            <p:nvPr/>
          </p:nvCxnSpPr>
          <p:spPr bwMode="auto">
            <a:xfrm flipH="1">
              <a:off x="2139084" y="4262782"/>
              <a:ext cx="877987" cy="82363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TextBox 32"/>
            <p:cNvSpPr txBox="1">
              <a:spLocks noChangeArrowheads="1"/>
            </p:cNvSpPr>
            <p:nvPr/>
          </p:nvSpPr>
          <p:spPr bwMode="auto">
            <a:xfrm>
              <a:off x="6363315" y="2163085"/>
              <a:ext cx="2589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dirty="0"/>
                <a:t>Lying down</a:t>
              </a:r>
            </a:p>
            <a:p>
              <a:pPr eaLnBrk="1" hangingPunct="1"/>
              <a:r>
                <a:rPr lang="en-US" altLang="ko-KR" sz="1800" dirty="0"/>
                <a:t>(avg. Y-axis &lt; alpha)</a:t>
              </a:r>
            </a:p>
          </p:txBody>
        </p:sp>
        <p:sp>
          <p:nvSpPr>
            <p:cNvPr id="14" name="TextBox 33"/>
            <p:cNvSpPr txBox="1">
              <a:spLocks noChangeArrowheads="1"/>
            </p:cNvSpPr>
            <p:nvPr/>
          </p:nvSpPr>
          <p:spPr bwMode="auto">
            <a:xfrm>
              <a:off x="1673216" y="2146499"/>
              <a:ext cx="24163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ko-KR" sz="1800" dirty="0"/>
                <a:t>Upright </a:t>
              </a:r>
            </a:p>
            <a:p>
              <a:pPr algn="r" eaLnBrk="1" hangingPunct="1"/>
              <a:r>
                <a:rPr lang="en-US" altLang="ko-KR" sz="1800" dirty="0"/>
                <a:t>(avg. Y-axis &gt;= alpha)</a:t>
              </a:r>
            </a:p>
          </p:txBody>
        </p:sp>
        <p:sp>
          <p:nvSpPr>
            <p:cNvPr id="16" name="TextBox 48"/>
            <p:cNvSpPr txBox="1">
              <a:spLocks noChangeArrowheads="1"/>
            </p:cNvSpPr>
            <p:nvPr/>
          </p:nvSpPr>
          <p:spPr bwMode="auto">
            <a:xfrm>
              <a:off x="416098" y="4123376"/>
              <a:ext cx="20569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ko-KR" sz="1800" dirty="0"/>
                <a:t>Yes</a:t>
              </a:r>
            </a:p>
            <a:p>
              <a:pPr algn="r" eaLnBrk="1" hangingPunct="1"/>
              <a:r>
                <a:rPr lang="en-US" altLang="ko-KR" sz="1800" dirty="0"/>
                <a:t>(variance &gt;= beta)</a:t>
              </a:r>
            </a:p>
          </p:txBody>
        </p:sp>
        <p:sp>
          <p:nvSpPr>
            <p:cNvPr id="58" name="Rectangle 57"/>
            <p:cNvSpPr/>
            <p:nvPr/>
          </p:nvSpPr>
          <p:spPr>
            <a:xfrm>
              <a:off x="5984756" y="3138257"/>
              <a:ext cx="1619284" cy="554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Lying on a bed</a:t>
              </a:r>
              <a:endParaRPr lang="ko-KR" altLang="en-US" dirty="0"/>
            </a:p>
          </p:txBody>
        </p:sp>
        <p:sp>
          <p:nvSpPr>
            <p:cNvPr id="59" name="Rectangle 58"/>
            <p:cNvSpPr/>
            <p:nvPr/>
          </p:nvSpPr>
          <p:spPr>
            <a:xfrm>
              <a:off x="4407301" y="5077505"/>
              <a:ext cx="1619284" cy="554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Standing still</a:t>
              </a:r>
              <a:endParaRPr lang="ko-KR" altLang="en-US" dirty="0"/>
            </a:p>
          </p:txBody>
        </p:sp>
        <p:sp>
          <p:nvSpPr>
            <p:cNvPr id="60" name="Rectangle 59"/>
            <p:cNvSpPr/>
            <p:nvPr/>
          </p:nvSpPr>
          <p:spPr>
            <a:xfrm>
              <a:off x="1329442" y="5086416"/>
              <a:ext cx="1619284" cy="554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Running</a:t>
              </a:r>
              <a:endParaRPr lang="ko-KR" altLang="en-US" dirty="0"/>
            </a:p>
          </p:txBody>
        </p:sp>
        <p:sp>
          <p:nvSpPr>
            <p:cNvPr id="65" name="Oval 64"/>
            <p:cNvSpPr>
              <a:spLocks noChangeArrowheads="1"/>
            </p:cNvSpPr>
            <p:nvPr/>
          </p:nvSpPr>
          <p:spPr bwMode="auto">
            <a:xfrm>
              <a:off x="4313075" y="1396205"/>
              <a:ext cx="1896962" cy="1298886"/>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b="1" dirty="0">
                  <a:solidFill>
                    <a:schemeClr val="lt1"/>
                  </a:solidFill>
                  <a:latin typeface="+mn-lt"/>
                  <a:ea typeface="+mn-ea"/>
                </a:rPr>
                <a:t>Phone</a:t>
              </a:r>
              <a:br>
                <a:rPr lang="en-US" b="1" dirty="0">
                  <a:solidFill>
                    <a:schemeClr val="lt1"/>
                  </a:solidFill>
                  <a:latin typeface="+mn-lt"/>
                  <a:ea typeface="+mn-ea"/>
                </a:rPr>
              </a:br>
              <a:r>
                <a:rPr lang="en-US" b="1" dirty="0">
                  <a:solidFill>
                    <a:schemeClr val="lt1"/>
                  </a:solidFill>
                  <a:latin typeface="+mn-lt"/>
                  <a:ea typeface="+mn-ea"/>
                </a:rPr>
                <a:t>Orientation</a:t>
              </a:r>
            </a:p>
          </p:txBody>
        </p:sp>
        <p:sp>
          <p:nvSpPr>
            <p:cNvPr id="67" name="Oval 66"/>
            <p:cNvSpPr>
              <a:spLocks noChangeArrowheads="1"/>
            </p:cNvSpPr>
            <p:nvPr/>
          </p:nvSpPr>
          <p:spPr bwMode="auto">
            <a:xfrm>
              <a:off x="2739267" y="3154113"/>
              <a:ext cx="1896962" cy="1298886"/>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b="1" dirty="0">
                  <a:solidFill>
                    <a:schemeClr val="lt1"/>
                  </a:solidFill>
                  <a:latin typeface="+mn-lt"/>
                  <a:ea typeface="+mn-ea"/>
                </a:rPr>
                <a:t>Phone</a:t>
              </a:r>
              <a:br>
                <a:rPr lang="en-US" b="1" dirty="0">
                  <a:solidFill>
                    <a:schemeClr val="lt1"/>
                  </a:solidFill>
                  <a:latin typeface="+mn-lt"/>
                  <a:ea typeface="+mn-ea"/>
                </a:rPr>
              </a:br>
              <a:r>
                <a:rPr lang="en-US" b="1" dirty="0">
                  <a:solidFill>
                    <a:schemeClr val="lt1"/>
                  </a:solidFill>
                  <a:latin typeface="+mn-lt"/>
                  <a:ea typeface="+mn-ea"/>
                </a:rPr>
                <a:t>Shaken</a:t>
              </a:r>
            </a:p>
          </p:txBody>
        </p:sp>
        <p:sp>
          <p:nvSpPr>
            <p:cNvPr id="82" name="TextBox 48"/>
            <p:cNvSpPr txBox="1">
              <a:spLocks noChangeArrowheads="1"/>
            </p:cNvSpPr>
            <p:nvPr/>
          </p:nvSpPr>
          <p:spPr bwMode="auto">
            <a:xfrm>
              <a:off x="4893476" y="4173428"/>
              <a:ext cx="19223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dirty="0"/>
                <a:t>No </a:t>
              </a:r>
            </a:p>
            <a:p>
              <a:pPr eaLnBrk="1" hangingPunct="1"/>
              <a:r>
                <a:rPr lang="en-US" altLang="ko-KR" sz="1800" dirty="0"/>
                <a:t>(variance &lt; beta)</a:t>
              </a:r>
            </a:p>
          </p:txBody>
        </p:sp>
      </p:grpSp>
    </p:spTree>
    <p:extLst>
      <p:ext uri="{BB962C8B-B14F-4D97-AF65-F5344CB8AC3E}">
        <p14:creationId xmlns:p14="http://schemas.microsoft.com/office/powerpoint/2010/main" val="208545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Summary</a:t>
            </a:r>
            <a:endParaRPr lang="ko-KR" altLang="en-US" dirty="0"/>
          </a:p>
        </p:txBody>
      </p:sp>
      <p:grpSp>
        <p:nvGrpSpPr>
          <p:cNvPr id="5" name="Group 4"/>
          <p:cNvGrpSpPr/>
          <p:nvPr/>
        </p:nvGrpSpPr>
        <p:grpSpPr>
          <a:xfrm>
            <a:off x="3531271" y="2184105"/>
            <a:ext cx="5510185" cy="3433087"/>
            <a:chOff x="4066639" y="2185237"/>
            <a:chExt cx="5282804" cy="3433087"/>
          </a:xfrm>
        </p:grpSpPr>
        <p:sp>
          <p:nvSpPr>
            <p:cNvPr id="6" name="Rounded Rectangle 5"/>
            <p:cNvSpPr/>
            <p:nvPr/>
          </p:nvSpPr>
          <p:spPr>
            <a:xfrm>
              <a:off x="4066639" y="2592850"/>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Sensor Data</a:t>
              </a:r>
              <a:endParaRPr lang="ko-KR" altLang="en-US" dirty="0"/>
            </a:p>
          </p:txBody>
        </p:sp>
        <p:sp>
          <p:nvSpPr>
            <p:cNvPr id="7" name="Rounded Rectangle 6"/>
            <p:cNvSpPr/>
            <p:nvPr/>
          </p:nvSpPr>
          <p:spPr>
            <a:xfrm>
              <a:off x="4066639" y="3453078"/>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Data Segment</a:t>
              </a:r>
              <a:endParaRPr lang="ko-KR" altLang="en-US" dirty="0"/>
            </a:p>
          </p:txBody>
        </p:sp>
        <p:sp>
          <p:nvSpPr>
            <p:cNvPr id="8" name="Rounded Rectangle 7"/>
            <p:cNvSpPr/>
            <p:nvPr/>
          </p:nvSpPr>
          <p:spPr>
            <a:xfrm>
              <a:off x="4066639" y="4333612"/>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Features</a:t>
              </a:r>
              <a:endParaRPr lang="ko-KR" altLang="en-US" dirty="0"/>
            </a:p>
          </p:txBody>
        </p:sp>
        <p:sp>
          <p:nvSpPr>
            <p:cNvPr id="9" name="Rounded Rectangle 8"/>
            <p:cNvSpPr/>
            <p:nvPr/>
          </p:nvSpPr>
          <p:spPr>
            <a:xfrm>
              <a:off x="4066639" y="5178057"/>
              <a:ext cx="1975556" cy="4402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Activity</a:t>
              </a:r>
              <a:endParaRPr lang="ko-KR" altLang="en-US" dirty="0"/>
            </a:p>
          </p:txBody>
        </p:sp>
        <p:cxnSp>
          <p:nvCxnSpPr>
            <p:cNvPr id="10" name="Straight Arrow Connector 9"/>
            <p:cNvCxnSpPr>
              <a:endCxn id="6" idx="0"/>
            </p:cNvCxnSpPr>
            <p:nvPr/>
          </p:nvCxnSpPr>
          <p:spPr>
            <a:xfrm>
              <a:off x="5054417" y="2369903"/>
              <a:ext cx="0" cy="222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184264" y="2185237"/>
              <a:ext cx="3536096" cy="369332"/>
            </a:xfrm>
            <a:prstGeom prst="rect">
              <a:avLst/>
            </a:prstGeom>
            <a:noFill/>
          </p:spPr>
          <p:txBody>
            <a:bodyPr wrap="none" rtlCol="0">
              <a:spAutoFit/>
            </a:bodyPr>
            <a:lstStyle/>
            <a:p>
              <a:r>
                <a:rPr lang="en-US" altLang="ko-KR" dirty="0"/>
                <a:t>Data acquisition and pre-processing</a:t>
              </a:r>
              <a:endParaRPr lang="ko-KR" altLang="en-US" dirty="0"/>
            </a:p>
          </p:txBody>
        </p:sp>
        <p:cxnSp>
          <p:nvCxnSpPr>
            <p:cNvPr id="12" name="Straight Arrow Connector 11"/>
            <p:cNvCxnSpPr/>
            <p:nvPr/>
          </p:nvCxnSpPr>
          <p:spPr>
            <a:xfrm>
              <a:off x="5054417" y="3033117"/>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5184264" y="3094712"/>
              <a:ext cx="1295035" cy="369332"/>
            </a:xfrm>
            <a:prstGeom prst="rect">
              <a:avLst/>
            </a:prstGeom>
            <a:noFill/>
          </p:spPr>
          <p:txBody>
            <a:bodyPr wrap="none" rtlCol="0">
              <a:spAutoFit/>
            </a:bodyPr>
            <a:lstStyle/>
            <a:p>
              <a:r>
                <a:rPr lang="en-US" altLang="ko-KR" dirty="0"/>
                <a:t>Segmenting</a:t>
              </a:r>
              <a:endParaRPr lang="ko-KR" altLang="en-US" dirty="0"/>
            </a:p>
          </p:txBody>
        </p:sp>
        <p:cxnSp>
          <p:nvCxnSpPr>
            <p:cNvPr id="14" name="Straight Arrow Connector 13"/>
            <p:cNvCxnSpPr/>
            <p:nvPr/>
          </p:nvCxnSpPr>
          <p:spPr>
            <a:xfrm>
              <a:off x="5054417" y="3893345"/>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5184264" y="3943683"/>
              <a:ext cx="1901483" cy="369332"/>
            </a:xfrm>
            <a:prstGeom prst="rect">
              <a:avLst/>
            </a:prstGeom>
            <a:noFill/>
          </p:spPr>
          <p:txBody>
            <a:bodyPr wrap="none" rtlCol="0">
              <a:spAutoFit/>
            </a:bodyPr>
            <a:lstStyle/>
            <a:p>
              <a:r>
                <a:rPr lang="en-US" altLang="ko-KR" dirty="0"/>
                <a:t>Feature extraction</a:t>
              </a:r>
              <a:endParaRPr lang="ko-KR" altLang="en-US" dirty="0"/>
            </a:p>
          </p:txBody>
        </p:sp>
        <p:cxnSp>
          <p:nvCxnSpPr>
            <p:cNvPr id="16" name="Straight Arrow Connector 15"/>
            <p:cNvCxnSpPr/>
            <p:nvPr/>
          </p:nvCxnSpPr>
          <p:spPr>
            <a:xfrm>
              <a:off x="5054417" y="4773879"/>
              <a:ext cx="0" cy="40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84264" y="4789288"/>
              <a:ext cx="4165179" cy="369332"/>
            </a:xfrm>
            <a:prstGeom prst="rect">
              <a:avLst/>
            </a:prstGeom>
            <a:noFill/>
          </p:spPr>
          <p:txBody>
            <a:bodyPr wrap="none" rtlCol="0">
              <a:spAutoFit/>
            </a:bodyPr>
            <a:lstStyle/>
            <a:p>
              <a:r>
                <a:rPr lang="en-US" altLang="ko-KR" dirty="0"/>
                <a:t>Model building &amp; Classification (Inference)</a:t>
              </a:r>
              <a:endParaRPr lang="ko-KR" altLang="en-US" dirty="0"/>
            </a:p>
          </p:txBody>
        </p:sp>
      </p:grpSp>
      <p:sp>
        <p:nvSpPr>
          <p:cNvPr id="18" name="Rounded Rectangle 17"/>
          <p:cNvSpPr/>
          <p:nvPr/>
        </p:nvSpPr>
        <p:spPr>
          <a:xfrm>
            <a:off x="907975" y="2589256"/>
            <a:ext cx="1562631" cy="478548"/>
          </a:xfrm>
          <a:prstGeom prst="round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a:t>a := (a</a:t>
            </a:r>
            <a:r>
              <a:rPr lang="en-US" altLang="ko-KR" sz="1400" baseline="-25000" dirty="0"/>
              <a:t>x</a:t>
            </a:r>
            <a:r>
              <a:rPr lang="en-US" altLang="ko-KR" sz="1400" dirty="0"/>
              <a:t>, a</a:t>
            </a:r>
            <a:r>
              <a:rPr lang="en-US" altLang="ko-KR" sz="1400" baseline="-25000" dirty="0"/>
              <a:t>y</a:t>
            </a:r>
            <a:r>
              <a:rPr lang="en-US" altLang="ko-KR" sz="1400" dirty="0"/>
              <a:t>, </a:t>
            </a:r>
            <a:r>
              <a:rPr lang="en-US" altLang="ko-KR" sz="1400" dirty="0" err="1"/>
              <a:t>a</a:t>
            </a:r>
            <a:r>
              <a:rPr lang="en-US" altLang="ko-KR" sz="1400" baseline="-25000" dirty="0" err="1"/>
              <a:t>z</a:t>
            </a:r>
            <a:r>
              <a:rPr lang="en-US" altLang="ko-KR" sz="1400" dirty="0"/>
              <a:t>)</a:t>
            </a:r>
          </a:p>
          <a:p>
            <a:pPr algn="ctr"/>
            <a:r>
              <a:rPr lang="en-US" altLang="ko-KR" sz="1400" dirty="0"/>
              <a:t>f = 5hz</a:t>
            </a:r>
            <a:endParaRPr lang="ko-KR" altLang="en-US" sz="1400" dirty="0"/>
          </a:p>
        </p:txBody>
      </p:sp>
      <p:sp>
        <p:nvSpPr>
          <p:cNvPr id="19" name="Rounded Rectangle 18"/>
          <p:cNvSpPr/>
          <p:nvPr/>
        </p:nvSpPr>
        <p:spPr>
          <a:xfrm>
            <a:off x="903700" y="3463045"/>
            <a:ext cx="1562631" cy="478548"/>
          </a:xfrm>
          <a:prstGeom prst="round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a:t>a[1, 2, …, 10]</a:t>
            </a:r>
          </a:p>
          <a:p>
            <a:pPr algn="ctr"/>
            <a:r>
              <a:rPr lang="en-US" altLang="ko-KR" sz="1400" dirty="0"/>
              <a:t>Corresponds to 2s</a:t>
            </a:r>
            <a:endParaRPr lang="ko-KR" altLang="en-US" sz="1400" dirty="0"/>
          </a:p>
        </p:txBody>
      </p:sp>
      <p:sp>
        <p:nvSpPr>
          <p:cNvPr id="20" name="Rounded Rectangle 19"/>
          <p:cNvSpPr/>
          <p:nvPr/>
        </p:nvSpPr>
        <p:spPr>
          <a:xfrm>
            <a:off x="904298" y="4333612"/>
            <a:ext cx="1562631" cy="478548"/>
          </a:xfrm>
          <a:prstGeom prst="round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a:t>Y-axis = 6</a:t>
            </a:r>
          </a:p>
          <a:p>
            <a:pPr algn="ctr"/>
            <a:r>
              <a:rPr lang="en-US" altLang="ko-KR" sz="1400" dirty="0"/>
              <a:t>Variance = 15</a:t>
            </a:r>
            <a:endParaRPr lang="ko-KR" altLang="en-US" sz="1400" dirty="0"/>
          </a:p>
        </p:txBody>
      </p:sp>
      <p:sp>
        <p:nvSpPr>
          <p:cNvPr id="21" name="Rounded Rectangle 20"/>
          <p:cNvSpPr/>
          <p:nvPr/>
        </p:nvSpPr>
        <p:spPr>
          <a:xfrm>
            <a:off x="904298" y="5185200"/>
            <a:ext cx="1562631" cy="642394"/>
          </a:xfrm>
          <a:prstGeom prst="round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b="1" u="sng" dirty="0"/>
              <a:t>Running</a:t>
            </a:r>
            <a:r>
              <a:rPr lang="en-US" altLang="ko-KR" sz="1400" dirty="0"/>
              <a:t>, Standing, Lying</a:t>
            </a:r>
            <a:endParaRPr lang="ko-KR" altLang="en-US" sz="1400" dirty="0"/>
          </a:p>
        </p:txBody>
      </p:sp>
      <p:cxnSp>
        <p:nvCxnSpPr>
          <p:cNvPr id="22" name="Straight Arrow Connector 21"/>
          <p:cNvCxnSpPr>
            <a:endCxn id="18" idx="0"/>
          </p:cNvCxnSpPr>
          <p:nvPr/>
        </p:nvCxnSpPr>
        <p:spPr>
          <a:xfrm>
            <a:off x="1689291" y="2392774"/>
            <a:ext cx="0" cy="1964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902505" y="1599502"/>
            <a:ext cx="1563826" cy="369332"/>
          </a:xfrm>
          <a:prstGeom prst="rect">
            <a:avLst/>
          </a:prstGeom>
          <a:noFill/>
        </p:spPr>
        <p:txBody>
          <a:bodyPr wrap="none" rtlCol="0">
            <a:spAutoFit/>
          </a:bodyPr>
          <a:lstStyle/>
          <a:p>
            <a:r>
              <a:rPr lang="en-US" altLang="ko-KR" dirty="0"/>
              <a:t>Accelerometer</a:t>
            </a:r>
            <a:endParaRPr lang="ko-KR" altLang="en-US" dirty="0"/>
          </a:p>
        </p:txBody>
      </p:sp>
      <p:cxnSp>
        <p:nvCxnSpPr>
          <p:cNvPr id="24" name="Straight Arrow Connector 23"/>
          <p:cNvCxnSpPr>
            <a:stCxn id="18" idx="2"/>
            <a:endCxn id="19" idx="0"/>
          </p:cNvCxnSpPr>
          <p:nvPr/>
        </p:nvCxnSpPr>
        <p:spPr>
          <a:xfrm flipH="1">
            <a:off x="1685016" y="3067804"/>
            <a:ext cx="4275" cy="395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19" idx="2"/>
            <a:endCxn id="20" idx="0"/>
          </p:cNvCxnSpPr>
          <p:nvPr/>
        </p:nvCxnSpPr>
        <p:spPr>
          <a:xfrm>
            <a:off x="1685016" y="3941593"/>
            <a:ext cx="598" cy="392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20" idx="2"/>
            <a:endCxn id="21" idx="0"/>
          </p:cNvCxnSpPr>
          <p:nvPr/>
        </p:nvCxnSpPr>
        <p:spPr>
          <a:xfrm>
            <a:off x="1685614" y="4812160"/>
            <a:ext cx="0" cy="373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1684418" y="4812160"/>
            <a:ext cx="1297791" cy="338554"/>
          </a:xfrm>
          <a:prstGeom prst="rect">
            <a:avLst/>
          </a:prstGeom>
          <a:noFill/>
        </p:spPr>
        <p:txBody>
          <a:bodyPr wrap="none" rtlCol="0">
            <a:spAutoFit/>
          </a:bodyPr>
          <a:lstStyle/>
          <a:p>
            <a:r>
              <a:rPr lang="en-US" altLang="ko-KR" sz="1600" dirty="0"/>
              <a:t>Decision Tree</a:t>
            </a:r>
            <a:endParaRPr lang="ko-KR" altLang="en-US" sz="1600" dirty="0"/>
          </a:p>
        </p:txBody>
      </p:sp>
      <p:sp>
        <p:nvSpPr>
          <p:cNvPr id="28" name="TextBox 27"/>
          <p:cNvSpPr txBox="1"/>
          <p:nvPr/>
        </p:nvSpPr>
        <p:spPr>
          <a:xfrm>
            <a:off x="1684418" y="3952936"/>
            <a:ext cx="1628779" cy="338554"/>
          </a:xfrm>
          <a:prstGeom prst="rect">
            <a:avLst/>
          </a:prstGeom>
          <a:noFill/>
        </p:spPr>
        <p:txBody>
          <a:bodyPr wrap="none" rtlCol="0">
            <a:spAutoFit/>
          </a:bodyPr>
          <a:lstStyle/>
          <a:p>
            <a:r>
              <a:rPr lang="en-US" altLang="ko-KR" sz="1600" dirty="0"/>
              <a:t>Y-Axis &amp; Variance</a:t>
            </a:r>
            <a:endParaRPr lang="ko-KR" altLang="en-US" sz="1600" dirty="0"/>
          </a:p>
        </p:txBody>
      </p:sp>
      <p:sp>
        <p:nvSpPr>
          <p:cNvPr id="29" name="TextBox 28"/>
          <p:cNvSpPr txBox="1"/>
          <p:nvPr/>
        </p:nvSpPr>
        <p:spPr>
          <a:xfrm>
            <a:off x="1684418" y="3060729"/>
            <a:ext cx="1168590" cy="338554"/>
          </a:xfrm>
          <a:prstGeom prst="rect">
            <a:avLst/>
          </a:prstGeom>
          <a:noFill/>
        </p:spPr>
        <p:txBody>
          <a:bodyPr wrap="none" rtlCol="0">
            <a:spAutoFit/>
          </a:bodyPr>
          <a:lstStyle/>
          <a:p>
            <a:r>
              <a:rPr lang="en-US" altLang="ko-KR" sz="1600" dirty="0"/>
              <a:t>Segmenting</a:t>
            </a:r>
            <a:endParaRPr lang="ko-KR" altLang="en-US" sz="1600" dirty="0"/>
          </a:p>
        </p:txBody>
      </p:sp>
      <p:pic>
        <p:nvPicPr>
          <p:cNvPr id="31" name="Picture 30"/>
          <p:cNvPicPr>
            <a:picLocks noChangeAspect="1"/>
          </p:cNvPicPr>
          <p:nvPr/>
        </p:nvPicPr>
        <p:blipFill>
          <a:blip r:embed="rId3"/>
          <a:stretch>
            <a:fillRect/>
          </a:stretch>
        </p:blipFill>
        <p:spPr>
          <a:xfrm>
            <a:off x="1505774" y="1975255"/>
            <a:ext cx="357287" cy="343840"/>
          </a:xfrm>
          <a:prstGeom prst="rect">
            <a:avLst/>
          </a:prstGeom>
        </p:spPr>
      </p:pic>
      <p:pic>
        <p:nvPicPr>
          <p:cNvPr id="34" name="Picture 33"/>
          <p:cNvPicPr>
            <a:picLocks noChangeAspect="1"/>
          </p:cNvPicPr>
          <p:nvPr/>
        </p:nvPicPr>
        <p:blipFill>
          <a:blip r:embed="rId3"/>
          <a:stretch>
            <a:fillRect/>
          </a:stretch>
        </p:blipFill>
        <p:spPr>
          <a:xfrm>
            <a:off x="4393356" y="1939470"/>
            <a:ext cx="357287" cy="343840"/>
          </a:xfrm>
          <a:prstGeom prst="rect">
            <a:avLst/>
          </a:prstGeom>
        </p:spPr>
      </p:pic>
    </p:spTree>
    <p:extLst>
      <p:ext uri="{BB962C8B-B14F-4D97-AF65-F5344CB8AC3E}">
        <p14:creationId xmlns:p14="http://schemas.microsoft.com/office/powerpoint/2010/main" val="1941012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Application Research Papers</a:t>
            </a:r>
            <a:endParaRPr lang="ko-KR" altLang="en-US" dirty="0"/>
          </a:p>
        </p:txBody>
      </p:sp>
      <p:sp>
        <p:nvSpPr>
          <p:cNvPr id="3" name="Content Placeholder 2"/>
          <p:cNvSpPr>
            <a:spLocks noGrp="1"/>
          </p:cNvSpPr>
          <p:nvPr>
            <p:ph idx="1"/>
          </p:nvPr>
        </p:nvSpPr>
        <p:spPr/>
        <p:txBody>
          <a:bodyPr>
            <a:normAutofit fontScale="92500" lnSpcReduction="10000"/>
          </a:bodyPr>
          <a:lstStyle/>
          <a:p>
            <a:r>
              <a:rPr lang="en-US" altLang="ko-KR" dirty="0" err="1"/>
              <a:t>RecoFit</a:t>
            </a:r>
            <a:r>
              <a:rPr lang="en-US" altLang="ko-KR" dirty="0"/>
              <a:t>: Using a Wearable Sensor to Find, Recognize, and Count Repetitive Exercises, ACM CHI 2014</a:t>
            </a:r>
          </a:p>
          <a:p>
            <a:r>
              <a:rPr lang="en-US" altLang="ko-KR" dirty="0" err="1"/>
              <a:t>iSleep</a:t>
            </a:r>
            <a:r>
              <a:rPr lang="en-US" altLang="ko-KR" dirty="0"/>
              <a:t>: Unobtrusive Sleep Quality Monitoring using Smartphones, </a:t>
            </a:r>
            <a:r>
              <a:rPr lang="en-US" altLang="ko-KR" dirty="0" err="1"/>
              <a:t>Sensys</a:t>
            </a:r>
            <a:r>
              <a:rPr lang="en-US" altLang="ko-KR" dirty="0"/>
              <a:t> 2013</a:t>
            </a:r>
          </a:p>
          <a:p>
            <a:r>
              <a:rPr lang="en-US" altLang="ko-KR" dirty="0"/>
              <a:t>Dog's life: Wearable Activity Recognition for Dogs, </a:t>
            </a:r>
            <a:r>
              <a:rPr lang="en-US" altLang="ko-KR" dirty="0" err="1"/>
              <a:t>Ubicomp</a:t>
            </a:r>
            <a:r>
              <a:rPr lang="en-US" altLang="ko-KR" dirty="0"/>
              <a:t> 2013</a:t>
            </a:r>
          </a:p>
          <a:p>
            <a:r>
              <a:rPr lang="en-US" altLang="ko-KR" dirty="0"/>
              <a:t>Automatic Assessment of Problem Behavior in Individuals with Developmental Disabilities, </a:t>
            </a:r>
            <a:r>
              <a:rPr lang="en-US" altLang="ko-KR" dirty="0" err="1"/>
              <a:t>Ubicomp</a:t>
            </a:r>
            <a:r>
              <a:rPr lang="en-US" altLang="ko-KR" dirty="0"/>
              <a:t> 2012</a:t>
            </a:r>
          </a:p>
          <a:p>
            <a:r>
              <a:rPr lang="en-US" altLang="ko-KR" dirty="0"/>
              <a:t>Using Mobile Phones to Determine Transportation Modes, ACM TOSN 2010</a:t>
            </a:r>
            <a:endParaRPr lang="ko-KR" altLang="en-US" dirty="0"/>
          </a:p>
        </p:txBody>
      </p:sp>
    </p:spTree>
    <p:extLst>
      <p:ext uri="{BB962C8B-B14F-4D97-AF65-F5344CB8AC3E}">
        <p14:creationId xmlns:p14="http://schemas.microsoft.com/office/powerpoint/2010/main" val="1752545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Industrial Applications: </a:t>
            </a:r>
            <a:br>
              <a:rPr lang="en-US" sz="4400" dirty="0"/>
            </a:br>
            <a:r>
              <a:rPr lang="en-US" sz="4400" dirty="0"/>
              <a:t>Machine Condition Monitoring </a:t>
            </a:r>
            <a:br>
              <a:rPr lang="en-US" sz="4400" dirty="0"/>
            </a:br>
            <a:r>
              <a:rPr lang="en-US" sz="4400" dirty="0"/>
              <a:t>and Fault Diagnosis</a:t>
            </a:r>
          </a:p>
        </p:txBody>
      </p:sp>
      <p:sp>
        <p:nvSpPr>
          <p:cNvPr id="4" name="Rectangle 3"/>
          <p:cNvSpPr/>
          <p:nvPr/>
        </p:nvSpPr>
        <p:spPr>
          <a:xfrm>
            <a:off x="2280249" y="5752027"/>
            <a:ext cx="6511055" cy="646331"/>
          </a:xfrm>
          <a:prstGeom prst="rect">
            <a:avLst/>
          </a:prstGeom>
        </p:spPr>
        <p:txBody>
          <a:bodyPr wrap="square">
            <a:spAutoFit/>
          </a:bodyPr>
          <a:lstStyle/>
          <a:p>
            <a:r>
              <a:rPr lang="en-US" altLang="ko-KR" b="1" i="1" dirty="0"/>
              <a:t>Design and deployment of industrial sensor networks: experiences from a semiconductor plant and the north sea</a:t>
            </a:r>
            <a:r>
              <a:rPr lang="en-US" altLang="ko-KR" i="1" dirty="0"/>
              <a:t>, ACM </a:t>
            </a:r>
            <a:r>
              <a:rPr lang="en-US" altLang="ko-KR" i="1" dirty="0" err="1"/>
              <a:t>SenSys</a:t>
            </a:r>
            <a:r>
              <a:rPr lang="en-US" altLang="ko-KR" i="1" dirty="0"/>
              <a:t> 2005</a:t>
            </a:r>
            <a:endParaRPr lang="ko-KR" altLang="en-US" i="1" dirty="0"/>
          </a:p>
        </p:txBody>
      </p:sp>
    </p:spTree>
    <p:extLst>
      <p:ext uri="{BB962C8B-B14F-4D97-AF65-F5344CB8AC3E}">
        <p14:creationId xmlns:p14="http://schemas.microsoft.com/office/powerpoint/2010/main" val="3300771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Predictive Analysis for Machine Condition Monitoring using Sensors</a:t>
            </a:r>
          </a:p>
        </p:txBody>
      </p:sp>
      <p:sp>
        <p:nvSpPr>
          <p:cNvPr id="3" name="Content Placeholder 2"/>
          <p:cNvSpPr>
            <a:spLocks noGrp="1"/>
          </p:cNvSpPr>
          <p:nvPr>
            <p:ph idx="1"/>
          </p:nvPr>
        </p:nvSpPr>
        <p:spPr/>
        <p:txBody>
          <a:bodyPr/>
          <a:lstStyle/>
          <a:p>
            <a:r>
              <a:rPr lang="en-US" dirty="0"/>
              <a:t>Vibration analysis: checking amplitude/frequency patterns of machine vibration </a:t>
            </a:r>
          </a:p>
          <a:p>
            <a:r>
              <a:rPr lang="en-US" dirty="0"/>
              <a:t>Oil analysis: checking particles, viscosity, acidity </a:t>
            </a:r>
          </a:p>
          <a:p>
            <a:r>
              <a:rPr lang="en-US" dirty="0"/>
              <a:t>Temperature analysis w/ thermal camera or temperature sensors (e.g., thermocouples): finding abnormal heat sources by comparing to baseline data for temperature changes </a:t>
            </a:r>
          </a:p>
          <a:p>
            <a:r>
              <a:rPr lang="en-US" dirty="0"/>
              <a:t>Ultrasonic detection: checking ultrasonic frequencies to detect faults (e.g., corrosion, wear patterns)  </a:t>
            </a:r>
          </a:p>
        </p:txBody>
      </p:sp>
    </p:spTree>
    <p:extLst>
      <p:ext uri="{BB962C8B-B14F-4D97-AF65-F5344CB8AC3E}">
        <p14:creationId xmlns:p14="http://schemas.microsoft.com/office/powerpoint/2010/main" val="41353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a:t>
            </a:r>
          </a:p>
        </p:txBody>
      </p:sp>
      <p:pic>
        <p:nvPicPr>
          <p:cNvPr id="4" name="Picture 3"/>
          <p:cNvPicPr>
            <a:picLocks noChangeAspect="1"/>
          </p:cNvPicPr>
          <p:nvPr/>
        </p:nvPicPr>
        <p:blipFill rotWithShape="1">
          <a:blip r:embed="rId3"/>
          <a:srcRect b="5596"/>
          <a:stretch/>
        </p:blipFill>
        <p:spPr>
          <a:xfrm>
            <a:off x="3826390" y="365126"/>
            <a:ext cx="4266050" cy="5913754"/>
          </a:xfrm>
          <a:prstGeom prst="rect">
            <a:avLst/>
          </a:prstGeom>
        </p:spPr>
      </p:pic>
      <p:sp>
        <p:nvSpPr>
          <p:cNvPr id="5" name="TextBox 4"/>
          <p:cNvSpPr txBox="1"/>
          <p:nvPr/>
        </p:nvSpPr>
        <p:spPr>
          <a:xfrm>
            <a:off x="2776266" y="1289926"/>
            <a:ext cx="17359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Vibration Sensor</a:t>
            </a:r>
          </a:p>
        </p:txBody>
      </p:sp>
      <p:sp>
        <p:nvSpPr>
          <p:cNvPr id="6" name="TextBox 5"/>
          <p:cNvSpPr txBox="1"/>
          <p:nvPr/>
        </p:nvSpPr>
        <p:spPr>
          <a:xfrm>
            <a:off x="5549946" y="5909548"/>
            <a:ext cx="206325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Data Collection Unit</a:t>
            </a:r>
            <a:br>
              <a:rPr lang="en-US" dirty="0"/>
            </a:br>
            <a:r>
              <a:rPr lang="en-US" dirty="0"/>
              <a:t>(Sensor Node)</a:t>
            </a:r>
          </a:p>
        </p:txBody>
      </p:sp>
    </p:spTree>
    <p:extLst>
      <p:ext uri="{BB962C8B-B14F-4D97-AF65-F5344CB8AC3E}">
        <p14:creationId xmlns:p14="http://schemas.microsoft.com/office/powerpoint/2010/main" val="1307419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Configure Sensor Nodes? Wireless vs. Wired? </a:t>
            </a:r>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9374" b="31352"/>
          <a:stretch/>
        </p:blipFill>
        <p:spPr>
          <a:xfrm>
            <a:off x="2037686" y="5425440"/>
            <a:ext cx="4508702" cy="929640"/>
          </a:xfrm>
        </p:spPr>
      </p:pic>
      <p:pic>
        <p:nvPicPr>
          <p:cNvPr id="5" name="Picture 4"/>
          <p:cNvPicPr>
            <a:picLocks noChangeAspect="1"/>
          </p:cNvPicPr>
          <p:nvPr/>
        </p:nvPicPr>
        <p:blipFill>
          <a:blip r:embed="rId4"/>
          <a:stretch>
            <a:fillRect/>
          </a:stretch>
        </p:blipFill>
        <p:spPr>
          <a:xfrm>
            <a:off x="1893907" y="2303360"/>
            <a:ext cx="4796260" cy="2997663"/>
          </a:xfrm>
          <a:prstGeom prst="rect">
            <a:avLst/>
          </a:prstGeom>
        </p:spPr>
      </p:pic>
    </p:spTree>
    <p:extLst>
      <p:ext uri="{BB962C8B-B14F-4D97-AF65-F5344CB8AC3E}">
        <p14:creationId xmlns:p14="http://schemas.microsoft.com/office/powerpoint/2010/main" val="141955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49503" cy="1325563"/>
          </a:xfrm>
        </p:spPr>
        <p:txBody>
          <a:bodyPr>
            <a:noAutofit/>
          </a:bodyPr>
          <a:lstStyle/>
          <a:p>
            <a:r>
              <a:rPr lang="en-US" sz="3200" dirty="0"/>
              <a:t>How to Configure Sensor Nodes? Wireless vs. Wired? </a:t>
            </a:r>
            <a:r>
              <a:rPr lang="en-US" sz="3200" dirty="0">
                <a:solidFill>
                  <a:srgbClr val="FF0000"/>
                </a:solidFill>
              </a:rPr>
              <a:t>1) RF Coverage/Bandwidth/Interference</a:t>
            </a:r>
          </a:p>
        </p:txBody>
      </p:sp>
      <p:pic>
        <p:nvPicPr>
          <p:cNvPr id="3" name="Picture 2"/>
          <p:cNvPicPr>
            <a:picLocks noChangeAspect="1"/>
          </p:cNvPicPr>
          <p:nvPr/>
        </p:nvPicPr>
        <p:blipFill>
          <a:blip r:embed="rId3"/>
          <a:stretch>
            <a:fillRect/>
          </a:stretch>
        </p:blipFill>
        <p:spPr>
          <a:xfrm>
            <a:off x="752475" y="1940212"/>
            <a:ext cx="3256521" cy="2442391"/>
          </a:xfrm>
          <a:prstGeom prst="rect">
            <a:avLst/>
          </a:prstGeom>
        </p:spPr>
      </p:pic>
      <p:sp>
        <p:nvSpPr>
          <p:cNvPr id="8" name="TextBox 7"/>
          <p:cNvSpPr txBox="1"/>
          <p:nvPr/>
        </p:nvSpPr>
        <p:spPr>
          <a:xfrm>
            <a:off x="172994" y="4549676"/>
            <a:ext cx="4815695" cy="2308324"/>
          </a:xfrm>
          <a:prstGeom prst="rect">
            <a:avLst/>
          </a:prstGeom>
          <a:noFill/>
        </p:spPr>
        <p:txBody>
          <a:bodyPr wrap="square" rtlCol="0">
            <a:spAutoFit/>
          </a:bodyPr>
          <a:lstStyle/>
          <a:p>
            <a:r>
              <a:rPr lang="en-US" b="1" dirty="0"/>
              <a:t>RF Coverage: </a:t>
            </a:r>
            <a:r>
              <a:rPr lang="en-US" dirty="0"/>
              <a:t>How are sensors wirelessly </a:t>
            </a:r>
            <a:r>
              <a:rPr lang="en-US" b="1" dirty="0">
                <a:solidFill>
                  <a:srgbClr val="FF0000"/>
                </a:solidFill>
              </a:rPr>
              <a:t>covered</a:t>
            </a:r>
            <a:r>
              <a:rPr lang="en-US" dirty="0"/>
              <a:t>? How much </a:t>
            </a:r>
            <a:r>
              <a:rPr lang="en-US" b="1" dirty="0">
                <a:solidFill>
                  <a:srgbClr val="FF0000"/>
                </a:solidFill>
              </a:rPr>
              <a:t>bandwidth</a:t>
            </a:r>
            <a:r>
              <a:rPr lang="en-US" dirty="0"/>
              <a:t> can they deliver?</a:t>
            </a:r>
          </a:p>
          <a:p>
            <a:pPr marL="285750" indent="-285750">
              <a:buFont typeface="Arial" panose="020B0604020202020204" pitchFamily="34" charset="0"/>
              <a:buChar char="•"/>
            </a:pPr>
            <a:r>
              <a:rPr lang="en-US" dirty="0"/>
              <a:t>Conduct a </a:t>
            </a:r>
            <a:r>
              <a:rPr lang="en-US" b="1" dirty="0">
                <a:solidFill>
                  <a:srgbClr val="FF0000"/>
                </a:solidFill>
              </a:rPr>
              <a:t>site-survey</a:t>
            </a:r>
            <a:r>
              <a:rPr lang="en-US" dirty="0"/>
              <a:t> to identify shadows caused by obstructions in the environment </a:t>
            </a:r>
          </a:p>
          <a:p>
            <a:pPr marL="285750" indent="-285750">
              <a:buFont typeface="Arial" panose="020B0604020202020204" pitchFamily="34" charset="0"/>
              <a:buChar char="•"/>
            </a:pPr>
            <a:r>
              <a:rPr lang="en-US" dirty="0"/>
              <a:t>Help to decide whether to add resources, such as relay nodes or additional gateways, to ensure coverage </a:t>
            </a:r>
          </a:p>
          <a:p>
            <a:endParaRPr lang="en-US" dirty="0"/>
          </a:p>
        </p:txBody>
      </p:sp>
      <p:pic>
        <p:nvPicPr>
          <p:cNvPr id="1026" name="Picture 2" descr="Image result for wireless interfer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071" y="2236775"/>
            <a:ext cx="4064082" cy="15897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183737" y="4549676"/>
            <a:ext cx="3798588" cy="1754326"/>
          </a:xfrm>
          <a:prstGeom prst="rect">
            <a:avLst/>
          </a:prstGeom>
          <a:noFill/>
        </p:spPr>
        <p:txBody>
          <a:bodyPr wrap="square" rtlCol="0">
            <a:spAutoFit/>
          </a:bodyPr>
          <a:lstStyle/>
          <a:p>
            <a:r>
              <a:rPr lang="en-US" b="1" dirty="0"/>
              <a:t>RF Interference: </a:t>
            </a:r>
            <a:r>
              <a:rPr lang="en-US" dirty="0"/>
              <a:t>How is the </a:t>
            </a:r>
            <a:r>
              <a:rPr lang="en-US" b="1" dirty="0">
                <a:solidFill>
                  <a:srgbClr val="FF0000"/>
                </a:solidFill>
              </a:rPr>
              <a:t>quality</a:t>
            </a:r>
            <a:r>
              <a:rPr lang="en-US" dirty="0"/>
              <a:t> of wireless connections? </a:t>
            </a:r>
          </a:p>
          <a:p>
            <a:pPr marL="285750" indent="-285750">
              <a:buFont typeface="Arial" panose="020B0604020202020204" pitchFamily="34" charset="0"/>
              <a:buChar char="•"/>
            </a:pPr>
            <a:r>
              <a:rPr lang="en-US" dirty="0"/>
              <a:t>Are there any interference sources?</a:t>
            </a:r>
          </a:p>
          <a:p>
            <a:pPr marL="285750" indent="-285750">
              <a:buFont typeface="Arial" panose="020B0604020202020204" pitchFamily="34" charset="0"/>
              <a:buChar char="•"/>
            </a:pPr>
            <a:r>
              <a:rPr lang="en-US" dirty="0"/>
              <a:t>What’s the network Quality of Service (</a:t>
            </a:r>
            <a:r>
              <a:rPr lang="en-US" dirty="0" err="1"/>
              <a:t>QoS</a:t>
            </a:r>
            <a:r>
              <a:rPr lang="en-US" dirty="0"/>
              <a:t>) (e.g., bandwidth, delay) under RF interference?  </a:t>
            </a:r>
          </a:p>
        </p:txBody>
      </p:sp>
    </p:spTree>
    <p:extLst>
      <p:ext uri="{BB962C8B-B14F-4D97-AF65-F5344CB8AC3E}">
        <p14:creationId xmlns:p14="http://schemas.microsoft.com/office/powerpoint/2010/main" val="170105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to Configure Sensor Nodes? Wireless vs. Wired? </a:t>
            </a:r>
            <a:r>
              <a:rPr lang="en-US" sz="3200" dirty="0">
                <a:solidFill>
                  <a:srgbClr val="FF0000"/>
                </a:solidFill>
              </a:rPr>
              <a:t>2) Cost</a:t>
            </a:r>
          </a:p>
        </p:txBody>
      </p:sp>
      <p:grpSp>
        <p:nvGrpSpPr>
          <p:cNvPr id="7" name="Group 6"/>
          <p:cNvGrpSpPr/>
          <p:nvPr/>
        </p:nvGrpSpPr>
        <p:grpSpPr>
          <a:xfrm>
            <a:off x="1954290" y="1977081"/>
            <a:ext cx="5004431" cy="4603664"/>
            <a:chOff x="1076960" y="314325"/>
            <a:chExt cx="6771640" cy="6229350"/>
          </a:xfrm>
        </p:grpSpPr>
        <p:pic>
          <p:nvPicPr>
            <p:cNvPr id="4" name="Picture 3"/>
            <p:cNvPicPr>
              <a:picLocks noChangeAspect="1"/>
            </p:cNvPicPr>
            <p:nvPr/>
          </p:nvPicPr>
          <p:blipFill>
            <a:blip r:embed="rId3"/>
            <a:stretch>
              <a:fillRect/>
            </a:stretch>
          </p:blipFill>
          <p:spPr>
            <a:xfrm>
              <a:off x="1295400" y="314325"/>
              <a:ext cx="6553200" cy="6229350"/>
            </a:xfrm>
            <a:prstGeom prst="rect">
              <a:avLst/>
            </a:prstGeom>
          </p:spPr>
        </p:pic>
        <p:sp>
          <p:nvSpPr>
            <p:cNvPr id="5" name="Rectangle 4"/>
            <p:cNvSpPr/>
            <p:nvPr/>
          </p:nvSpPr>
          <p:spPr>
            <a:xfrm>
              <a:off x="1076960" y="4328160"/>
              <a:ext cx="6614160" cy="70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6960" y="2997200"/>
              <a:ext cx="6614160" cy="6594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63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Mobile Sensing with Smartphones</a:t>
            </a:r>
          </a:p>
          <a:p>
            <a:pPr lvl="1"/>
            <a:r>
              <a:rPr lang="en-US" dirty="0"/>
              <a:t>A Survey of Mobile Phone Sensing, IEEE Com Mag, 2010 </a:t>
            </a:r>
          </a:p>
          <a:p>
            <a:r>
              <a:rPr lang="en-US" dirty="0"/>
              <a:t>Sensor Data Processing Pipeline </a:t>
            </a:r>
          </a:p>
          <a:p>
            <a:pPr lvl="1"/>
            <a:r>
              <a:rPr lang="en-US" dirty="0"/>
              <a:t>A tutorial on human activity recognition using body-worn inertial sensors, 2014 </a:t>
            </a:r>
          </a:p>
          <a:p>
            <a:r>
              <a:rPr lang="en-US" dirty="0"/>
              <a:t>Industrial Applications: Machine Condition Monitoring and Fault Diagnosis</a:t>
            </a:r>
          </a:p>
          <a:p>
            <a:pPr lvl="1"/>
            <a:r>
              <a:rPr lang="en-US" dirty="0"/>
              <a:t>Design and deployment of industrial sensor networks: experiences from a semiconductor plant and the north sea, ACM </a:t>
            </a:r>
            <a:r>
              <a:rPr lang="en-US" dirty="0" err="1"/>
              <a:t>SenSys</a:t>
            </a:r>
            <a:r>
              <a:rPr lang="en-US" dirty="0"/>
              <a:t> 2005</a:t>
            </a:r>
          </a:p>
          <a:p>
            <a:pPr lvl="1"/>
            <a:r>
              <a:rPr lang="en-US" dirty="0"/>
              <a:t>Novel Industrial Wireless Sensor Networks for Machine Condition Monitoring and Fault Diagnosis, </a:t>
            </a:r>
            <a:r>
              <a:rPr lang="en-US" dirty="0" err="1"/>
              <a:t>Liqun</a:t>
            </a:r>
            <a:r>
              <a:rPr lang="en-US" dirty="0"/>
              <a:t> </a:t>
            </a:r>
            <a:r>
              <a:rPr lang="en-US" dirty="0" err="1"/>
              <a:t>Hou</a:t>
            </a:r>
            <a:r>
              <a:rPr lang="en-US" dirty="0"/>
              <a:t> and Neil W. Bergmann, IEEE Transactions on Instrumentation and Measurement, 2012</a:t>
            </a:r>
          </a:p>
          <a:p>
            <a:endParaRPr lang="en-US" dirty="0"/>
          </a:p>
          <a:p>
            <a:endParaRPr lang="en-US" dirty="0"/>
          </a:p>
        </p:txBody>
      </p:sp>
    </p:spTree>
    <p:extLst>
      <p:ext uri="{BB962C8B-B14F-4D97-AF65-F5344CB8AC3E}">
        <p14:creationId xmlns:p14="http://schemas.microsoft.com/office/powerpoint/2010/main" val="15307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Requirements</a:t>
            </a:r>
          </a:p>
        </p:txBody>
      </p:sp>
      <p:sp>
        <p:nvSpPr>
          <p:cNvPr id="3" name="Content Placeholder 2"/>
          <p:cNvSpPr>
            <a:spLocks noGrp="1"/>
          </p:cNvSpPr>
          <p:nvPr>
            <p:ph idx="1"/>
          </p:nvPr>
        </p:nvSpPr>
        <p:spPr/>
        <p:txBody>
          <a:bodyPr/>
          <a:lstStyle/>
          <a:p>
            <a:r>
              <a:rPr lang="en-US" dirty="0"/>
              <a:t>Fault tolerance and reliability</a:t>
            </a:r>
          </a:p>
          <a:p>
            <a:r>
              <a:rPr lang="en-US" dirty="0"/>
              <a:t>Long-lived battery powered operations</a:t>
            </a:r>
          </a:p>
          <a:p>
            <a:r>
              <a:rPr lang="en-US" dirty="0"/>
              <a:t>Maintainable</a:t>
            </a:r>
          </a:p>
          <a:p>
            <a:r>
              <a:rPr lang="en-US" dirty="0"/>
              <a:t>Seamless integration into existing applications</a:t>
            </a:r>
          </a:p>
          <a:p>
            <a:r>
              <a:rPr lang="en-US" dirty="0"/>
              <a:t>Security </a:t>
            </a:r>
          </a:p>
        </p:txBody>
      </p:sp>
    </p:spTree>
    <p:extLst>
      <p:ext uri="{BB962C8B-B14F-4D97-AF65-F5344CB8AC3E}">
        <p14:creationId xmlns:p14="http://schemas.microsoft.com/office/powerpoint/2010/main" val="779225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Experience</a:t>
            </a:r>
          </a:p>
        </p:txBody>
      </p:sp>
      <p:grpSp>
        <p:nvGrpSpPr>
          <p:cNvPr id="6" name="Group 5"/>
          <p:cNvGrpSpPr/>
          <p:nvPr/>
        </p:nvGrpSpPr>
        <p:grpSpPr>
          <a:xfrm>
            <a:off x="120894" y="2070537"/>
            <a:ext cx="4579205" cy="3943671"/>
            <a:chOff x="1581664" y="1832277"/>
            <a:chExt cx="4551792" cy="3920062"/>
          </a:xfrm>
        </p:grpSpPr>
        <p:pic>
          <p:nvPicPr>
            <p:cNvPr id="4" name="Picture 3"/>
            <p:cNvPicPr>
              <a:picLocks noChangeAspect="1"/>
            </p:cNvPicPr>
            <p:nvPr/>
          </p:nvPicPr>
          <p:blipFill>
            <a:blip r:embed="rId3"/>
            <a:stretch>
              <a:fillRect/>
            </a:stretch>
          </p:blipFill>
          <p:spPr>
            <a:xfrm>
              <a:off x="1581664" y="1832277"/>
              <a:ext cx="4551792" cy="3510910"/>
            </a:xfrm>
            <a:prstGeom prst="rect">
              <a:avLst/>
            </a:prstGeom>
          </p:spPr>
        </p:pic>
        <p:sp>
          <p:nvSpPr>
            <p:cNvPr id="5" name="TextBox 4"/>
            <p:cNvSpPr txBox="1"/>
            <p:nvPr/>
          </p:nvSpPr>
          <p:spPr>
            <a:xfrm>
              <a:off x="3031909" y="5412005"/>
              <a:ext cx="2073475" cy="340334"/>
            </a:xfrm>
            <a:prstGeom prst="rect">
              <a:avLst/>
            </a:prstGeom>
            <a:noFill/>
          </p:spPr>
          <p:txBody>
            <a:bodyPr wrap="none" rtlCol="0">
              <a:spAutoFit/>
            </a:bodyPr>
            <a:lstStyle/>
            <a:p>
              <a:r>
                <a:rPr lang="en-US" sz="2000" dirty="0"/>
                <a:t>Network Architecture</a:t>
              </a:r>
            </a:p>
          </p:txBody>
        </p:sp>
      </p:grpSp>
      <p:sp>
        <p:nvSpPr>
          <p:cNvPr id="7" name="Rectangle 6"/>
          <p:cNvSpPr/>
          <p:nvPr/>
        </p:nvSpPr>
        <p:spPr>
          <a:xfrm>
            <a:off x="4700099" y="3966875"/>
            <a:ext cx="2914650" cy="1200329"/>
          </a:xfrm>
          <a:prstGeom prst="rect">
            <a:avLst/>
          </a:prstGeom>
        </p:spPr>
        <p:txBody>
          <a:bodyPr wrap="square">
            <a:spAutoFit/>
          </a:bodyPr>
          <a:lstStyle/>
          <a:p>
            <a:pPr marL="285750" indent="-285750">
              <a:buFont typeface="Arial" panose="020B0604020202020204" pitchFamily="34" charset="0"/>
              <a:buChar char="•"/>
            </a:pPr>
            <a:r>
              <a:rPr lang="en-US" dirty="0"/>
              <a:t>1 Server</a:t>
            </a:r>
          </a:p>
          <a:p>
            <a:pPr marL="285750" indent="-285750">
              <a:buFont typeface="Arial" panose="020B0604020202020204" pitchFamily="34" charset="0"/>
              <a:buChar char="•"/>
            </a:pPr>
            <a:r>
              <a:rPr lang="en-US" dirty="0"/>
              <a:t>4 </a:t>
            </a:r>
            <a:r>
              <a:rPr lang="en-US" dirty="0" err="1"/>
              <a:t>Stargates</a:t>
            </a:r>
            <a:endParaRPr lang="en-US" dirty="0"/>
          </a:p>
          <a:p>
            <a:pPr marL="285750" indent="-285750">
              <a:buFont typeface="Arial" panose="020B0604020202020204" pitchFamily="34" charset="0"/>
              <a:buChar char="•"/>
            </a:pPr>
            <a:r>
              <a:rPr lang="en-US" dirty="0"/>
              <a:t>26 sensor nodes</a:t>
            </a:r>
          </a:p>
          <a:p>
            <a:pPr marL="285750" indent="-285750">
              <a:buFont typeface="Arial" panose="020B0604020202020204" pitchFamily="34" charset="0"/>
              <a:buChar char="•"/>
            </a:pPr>
            <a:r>
              <a:rPr lang="en-US" dirty="0"/>
              <a:t>150 accelerometers</a:t>
            </a:r>
          </a:p>
        </p:txBody>
      </p:sp>
      <p:pic>
        <p:nvPicPr>
          <p:cNvPr id="8" name="Picture 7"/>
          <p:cNvPicPr>
            <a:picLocks noChangeAspect="1"/>
          </p:cNvPicPr>
          <p:nvPr/>
        </p:nvPicPr>
        <p:blipFill rotWithShape="1">
          <a:blip r:embed="rId4"/>
          <a:srcRect t="3181"/>
          <a:stretch/>
        </p:blipFill>
        <p:spPr>
          <a:xfrm>
            <a:off x="4700099" y="2004059"/>
            <a:ext cx="4307976" cy="1784839"/>
          </a:xfrm>
          <a:prstGeom prst="rect">
            <a:avLst/>
          </a:prstGeom>
        </p:spPr>
      </p:pic>
    </p:spTree>
    <p:extLst>
      <p:ext uri="{BB962C8B-B14F-4D97-AF65-F5344CB8AC3E}">
        <p14:creationId xmlns:p14="http://schemas.microsoft.com/office/powerpoint/2010/main" val="3723374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Experience</a:t>
            </a:r>
          </a:p>
        </p:txBody>
      </p:sp>
      <p:pic>
        <p:nvPicPr>
          <p:cNvPr id="3" name="Picture 2"/>
          <p:cNvPicPr>
            <a:picLocks noChangeAspect="1"/>
          </p:cNvPicPr>
          <p:nvPr/>
        </p:nvPicPr>
        <p:blipFill rotWithShape="1">
          <a:blip r:embed="rId3"/>
          <a:srcRect b="15332"/>
          <a:stretch/>
        </p:blipFill>
        <p:spPr>
          <a:xfrm>
            <a:off x="418587" y="2216750"/>
            <a:ext cx="4956604" cy="2824807"/>
          </a:xfrm>
          <a:prstGeom prst="rect">
            <a:avLst/>
          </a:prstGeom>
        </p:spPr>
      </p:pic>
      <p:sp>
        <p:nvSpPr>
          <p:cNvPr id="8" name="Rectangle 7"/>
          <p:cNvSpPr/>
          <p:nvPr/>
        </p:nvSpPr>
        <p:spPr>
          <a:xfrm>
            <a:off x="918089" y="5105953"/>
            <a:ext cx="4772706" cy="923330"/>
          </a:xfrm>
          <a:prstGeom prst="rect">
            <a:avLst/>
          </a:prstGeom>
        </p:spPr>
        <p:txBody>
          <a:bodyPr wrap="square">
            <a:spAutoFit/>
          </a:bodyPr>
          <a:lstStyle/>
          <a:p>
            <a:pPr algn="ctr"/>
            <a:r>
              <a:rPr lang="en-US" dirty="0"/>
              <a:t>Histogram of total number of vibration samples </a:t>
            </a:r>
            <a:br>
              <a:rPr lang="en-US" dirty="0"/>
            </a:br>
            <a:r>
              <a:rPr lang="en-US" dirty="0"/>
              <a:t>received/node from the starboard deployment </a:t>
            </a:r>
            <a:br>
              <a:rPr lang="en-US" dirty="0"/>
            </a:br>
            <a:r>
              <a:rPr lang="en-US" dirty="0"/>
              <a:t>of a 19 week period</a:t>
            </a:r>
          </a:p>
        </p:txBody>
      </p:sp>
      <p:sp>
        <p:nvSpPr>
          <p:cNvPr id="9" name="Rectangle 8"/>
          <p:cNvSpPr/>
          <p:nvPr/>
        </p:nvSpPr>
        <p:spPr>
          <a:xfrm>
            <a:off x="5375191" y="2628145"/>
            <a:ext cx="3608171" cy="1754326"/>
          </a:xfrm>
          <a:prstGeom prst="rect">
            <a:avLst/>
          </a:prstGeom>
        </p:spPr>
        <p:txBody>
          <a:bodyPr wrap="square">
            <a:spAutoFit/>
          </a:bodyPr>
          <a:lstStyle/>
          <a:p>
            <a:pPr marL="285750" indent="-285750">
              <a:buFont typeface="Arial" panose="020B0604020202020204" pitchFamily="34" charset="0"/>
              <a:buChar char="•"/>
            </a:pPr>
            <a:r>
              <a:rPr lang="en-US" dirty="0"/>
              <a:t>Majority of the nodes successfully delivered results at least </a:t>
            </a:r>
            <a:r>
              <a:rPr lang="en-US" b="1" dirty="0">
                <a:solidFill>
                  <a:srgbClr val="FF0000"/>
                </a:solidFill>
              </a:rPr>
              <a:t>80% </a:t>
            </a:r>
            <a:r>
              <a:rPr lang="en-US" dirty="0"/>
              <a:t>of the time</a:t>
            </a:r>
          </a:p>
          <a:p>
            <a:pPr marL="285750" indent="-285750">
              <a:buFont typeface="Arial" panose="020B0604020202020204" pitchFamily="34" charset="0"/>
              <a:buChar char="•"/>
            </a:pPr>
            <a:r>
              <a:rPr lang="en-US" b="1" dirty="0">
                <a:solidFill>
                  <a:srgbClr val="FF0000"/>
                </a:solidFill>
              </a:rPr>
              <a:t>Failures</a:t>
            </a:r>
            <a:r>
              <a:rPr lang="en-US" dirty="0"/>
              <a:t> were highly correlated within a particular sensor network cluster</a:t>
            </a:r>
          </a:p>
        </p:txBody>
      </p:sp>
    </p:spTree>
    <p:extLst>
      <p:ext uri="{BB962C8B-B14F-4D97-AF65-F5344CB8AC3E}">
        <p14:creationId xmlns:p14="http://schemas.microsoft.com/office/powerpoint/2010/main" val="4039025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37731"/>
            <a:ext cx="7772400" cy="2387600"/>
          </a:xfrm>
        </p:spPr>
        <p:txBody>
          <a:bodyPr>
            <a:normAutofit/>
          </a:bodyPr>
          <a:lstStyle/>
          <a:p>
            <a:r>
              <a:rPr lang="en-US" sz="4400" b="1" dirty="0"/>
              <a:t>Industrial Applications: </a:t>
            </a:r>
            <a:br>
              <a:rPr lang="en-US" sz="4400" b="1" dirty="0"/>
            </a:br>
            <a:r>
              <a:rPr lang="en-US" sz="4400" b="1" dirty="0"/>
              <a:t>Machine Condition Monitoring </a:t>
            </a:r>
            <a:br>
              <a:rPr lang="en-US" sz="4400" b="1" dirty="0"/>
            </a:br>
            <a:r>
              <a:rPr lang="en-US" sz="4400" b="1" dirty="0"/>
              <a:t>and Fault Diagnosis</a:t>
            </a:r>
          </a:p>
        </p:txBody>
      </p:sp>
      <p:sp>
        <p:nvSpPr>
          <p:cNvPr id="4" name="Rectangle 3"/>
          <p:cNvSpPr/>
          <p:nvPr/>
        </p:nvSpPr>
        <p:spPr>
          <a:xfrm>
            <a:off x="356484" y="5761171"/>
            <a:ext cx="8431032" cy="584775"/>
          </a:xfrm>
          <a:prstGeom prst="rect">
            <a:avLst/>
          </a:prstGeom>
        </p:spPr>
        <p:txBody>
          <a:bodyPr wrap="square">
            <a:spAutoFit/>
          </a:bodyPr>
          <a:lstStyle/>
          <a:p>
            <a:pPr algn="ctr"/>
            <a:r>
              <a:rPr lang="en-US" altLang="ko-KR" sz="1600" b="1" i="1" dirty="0"/>
              <a:t>Novel Industrial Wireless Sensor Networks for Machine Condition Monitoring and Fault Diagnosis</a:t>
            </a:r>
            <a:r>
              <a:rPr lang="en-US" altLang="ko-KR" sz="1600" i="1" dirty="0"/>
              <a:t>, </a:t>
            </a:r>
            <a:r>
              <a:rPr lang="en-US" altLang="ko-KR" sz="1600" i="1" dirty="0" err="1"/>
              <a:t>Liqun</a:t>
            </a:r>
            <a:r>
              <a:rPr lang="en-US" altLang="ko-KR" sz="1600" i="1" dirty="0"/>
              <a:t> </a:t>
            </a:r>
            <a:r>
              <a:rPr lang="en-US" altLang="ko-KR" sz="1600" i="1" dirty="0" err="1"/>
              <a:t>Hou</a:t>
            </a:r>
            <a:r>
              <a:rPr lang="en-US" altLang="ko-KR" sz="1600" i="1" dirty="0"/>
              <a:t> and Neil W. Bergmann, IEEE Transactions on Instrumentation and Measurement, 2012</a:t>
            </a:r>
            <a:endParaRPr lang="ko-KR" altLang="en-US" sz="1600" i="1" dirty="0"/>
          </a:p>
        </p:txBody>
      </p:sp>
    </p:spTree>
    <p:extLst>
      <p:ext uri="{BB962C8B-B14F-4D97-AF65-F5344CB8AC3E}">
        <p14:creationId xmlns:p14="http://schemas.microsoft.com/office/powerpoint/2010/main" val="113704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Motor Failure Monitoring</a:t>
            </a:r>
          </a:p>
        </p:txBody>
      </p:sp>
      <p:pic>
        <p:nvPicPr>
          <p:cNvPr id="4" name="Picture 3"/>
          <p:cNvPicPr>
            <a:picLocks noChangeAspect="1"/>
          </p:cNvPicPr>
          <p:nvPr/>
        </p:nvPicPr>
        <p:blipFill rotWithShape="1">
          <a:blip r:embed="rId3"/>
          <a:srcRect b="73631"/>
          <a:stretch/>
        </p:blipFill>
        <p:spPr>
          <a:xfrm>
            <a:off x="0" y="1737019"/>
            <a:ext cx="6331955" cy="1194141"/>
          </a:xfrm>
          <a:prstGeom prst="rect">
            <a:avLst/>
          </a:prstGeom>
        </p:spPr>
      </p:pic>
      <p:sp>
        <p:nvSpPr>
          <p:cNvPr id="5" name="TextBox 4"/>
          <p:cNvSpPr txBox="1"/>
          <p:nvPr/>
        </p:nvSpPr>
        <p:spPr>
          <a:xfrm>
            <a:off x="1033836" y="3066096"/>
            <a:ext cx="1310641" cy="523220"/>
          </a:xfrm>
          <a:prstGeom prst="rect">
            <a:avLst/>
          </a:prstGeom>
          <a:noFill/>
          <a:ln>
            <a:solidFill>
              <a:srgbClr val="FF0000"/>
            </a:solidFill>
          </a:ln>
        </p:spPr>
        <p:txBody>
          <a:bodyPr wrap="square" rtlCol="0">
            <a:spAutoFit/>
          </a:bodyPr>
          <a:lstStyle/>
          <a:p>
            <a:pPr algn="ctr"/>
            <a:r>
              <a:rPr lang="en-US" sz="1400" dirty="0"/>
              <a:t>Current Values (Amperes)</a:t>
            </a:r>
          </a:p>
        </p:txBody>
      </p:sp>
      <p:sp>
        <p:nvSpPr>
          <p:cNvPr id="6" name="Rectangle 5"/>
          <p:cNvSpPr/>
          <p:nvPr/>
        </p:nvSpPr>
        <p:spPr>
          <a:xfrm>
            <a:off x="109958" y="6411753"/>
            <a:ext cx="9450729" cy="307777"/>
          </a:xfrm>
          <a:prstGeom prst="rect">
            <a:avLst/>
          </a:prstGeom>
        </p:spPr>
        <p:txBody>
          <a:bodyPr wrap="square">
            <a:spAutoFit/>
          </a:bodyPr>
          <a:lstStyle/>
          <a:p>
            <a:r>
              <a:rPr lang="en-US" sz="1400" dirty="0"/>
              <a:t>Cf. CT sensors: Current transformers (CTs) are sensors that measure alternating current (AC)</a:t>
            </a:r>
          </a:p>
        </p:txBody>
      </p:sp>
      <p:sp>
        <p:nvSpPr>
          <p:cNvPr id="7" name="TextBox 6"/>
          <p:cNvSpPr txBox="1"/>
          <p:nvPr/>
        </p:nvSpPr>
        <p:spPr>
          <a:xfrm>
            <a:off x="2440924" y="3066096"/>
            <a:ext cx="2254097" cy="523220"/>
          </a:xfrm>
          <a:prstGeom prst="rect">
            <a:avLst/>
          </a:prstGeom>
          <a:noFill/>
          <a:ln>
            <a:solidFill>
              <a:srgbClr val="FF0000"/>
            </a:solidFill>
          </a:ln>
        </p:spPr>
        <p:txBody>
          <a:bodyPr wrap="square" rtlCol="0">
            <a:spAutoFit/>
          </a:bodyPr>
          <a:lstStyle/>
          <a:p>
            <a:pPr algn="ctr"/>
            <a:r>
              <a:rPr lang="en-US" sz="1400" dirty="0"/>
              <a:t>Acceleration Values </a:t>
            </a:r>
            <a:br>
              <a:rPr lang="en-US" sz="1400" dirty="0"/>
            </a:br>
            <a:r>
              <a:rPr lang="en-US" sz="1400" dirty="0"/>
              <a:t>(m/s</a:t>
            </a:r>
            <a:r>
              <a:rPr lang="en-US" sz="1400" baseline="30000" dirty="0"/>
              <a:t>2</a:t>
            </a:r>
            <a:r>
              <a:rPr lang="en-US" sz="1400" dirty="0"/>
              <a:t>)</a:t>
            </a:r>
          </a:p>
        </p:txBody>
      </p:sp>
      <p:sp>
        <p:nvSpPr>
          <p:cNvPr id="8" name="Rectangle 7"/>
          <p:cNvSpPr/>
          <p:nvPr/>
        </p:nvSpPr>
        <p:spPr>
          <a:xfrm>
            <a:off x="628650" y="4102506"/>
            <a:ext cx="6283107"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FF0000"/>
                </a:solidFill>
              </a:rPr>
              <a:t>(H_OC) Healthy motor </a:t>
            </a:r>
            <a:r>
              <a:rPr lang="en-US" dirty="0"/>
              <a:t>without resistor load on the DC generator side (the dc generator is open circuit)</a:t>
            </a:r>
          </a:p>
          <a:p>
            <a:pPr marL="285750" indent="-285750">
              <a:buFont typeface="Arial" panose="020B0604020202020204" pitchFamily="34" charset="0"/>
              <a:buChar char="•"/>
            </a:pPr>
            <a:r>
              <a:rPr lang="en-US" dirty="0">
                <a:solidFill>
                  <a:srgbClr val="FF0000"/>
                </a:solidFill>
              </a:rPr>
              <a:t>(H_R15) Healthy motor </a:t>
            </a:r>
            <a:r>
              <a:rPr lang="en-US" dirty="0"/>
              <a:t>with 15-Ω resistor load on the DC generator</a:t>
            </a:r>
          </a:p>
          <a:p>
            <a:pPr marL="285750" indent="-285750">
              <a:buFont typeface="Arial" panose="020B0604020202020204" pitchFamily="34" charset="0"/>
              <a:buChar char="•"/>
            </a:pPr>
            <a:r>
              <a:rPr lang="en-US" dirty="0">
                <a:solidFill>
                  <a:srgbClr val="FF0000"/>
                </a:solidFill>
              </a:rPr>
              <a:t>(LF_R15) Fault 1: </a:t>
            </a:r>
            <a:r>
              <a:rPr lang="en-US" dirty="0"/>
              <a:t>motor subjected to loose feet with 15-Ω load </a:t>
            </a:r>
          </a:p>
          <a:p>
            <a:pPr marL="285750" indent="-285750">
              <a:buFont typeface="Arial" panose="020B0604020202020204" pitchFamily="34" charset="0"/>
              <a:buChar char="•"/>
            </a:pPr>
            <a:r>
              <a:rPr lang="en-US" dirty="0">
                <a:solidFill>
                  <a:srgbClr val="FF0000"/>
                </a:solidFill>
              </a:rPr>
              <a:t>(18g I_R15) Fault 2: </a:t>
            </a:r>
            <a:r>
              <a:rPr lang="en-US" dirty="0"/>
              <a:t>18-g imbalance with 15-Ω load</a:t>
            </a:r>
          </a:p>
        </p:txBody>
      </p:sp>
      <p:grpSp>
        <p:nvGrpSpPr>
          <p:cNvPr id="9" name="Group 8"/>
          <p:cNvGrpSpPr/>
          <p:nvPr/>
        </p:nvGrpSpPr>
        <p:grpSpPr>
          <a:xfrm>
            <a:off x="7012123" y="5061267"/>
            <a:ext cx="1592132" cy="1658263"/>
            <a:chOff x="7061986" y="4911961"/>
            <a:chExt cx="1592132" cy="1658263"/>
          </a:xfrm>
        </p:grpSpPr>
        <p:pic>
          <p:nvPicPr>
            <p:cNvPr id="1026"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1986" y="4911961"/>
              <a:ext cx="1592132" cy="124430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7519595" y="5841402"/>
              <a:ext cx="430306" cy="4303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353407" y="6262447"/>
              <a:ext cx="1009289" cy="307777"/>
            </a:xfrm>
            <a:prstGeom prst="rect">
              <a:avLst/>
            </a:prstGeom>
          </p:spPr>
          <p:txBody>
            <a:bodyPr wrap="square">
              <a:spAutoFit/>
            </a:bodyPr>
            <a:lstStyle/>
            <a:p>
              <a:pPr algn="ctr"/>
              <a:r>
                <a:rPr lang="en-US" sz="1400" dirty="0"/>
                <a:t>Loose feet</a:t>
              </a:r>
            </a:p>
          </p:txBody>
        </p:sp>
      </p:grpSp>
      <p:grpSp>
        <p:nvGrpSpPr>
          <p:cNvPr id="11" name="Group 10"/>
          <p:cNvGrpSpPr/>
          <p:nvPr/>
        </p:nvGrpSpPr>
        <p:grpSpPr>
          <a:xfrm>
            <a:off x="6834736" y="1777332"/>
            <a:ext cx="2130604" cy="1065764"/>
            <a:chOff x="6548577" y="2787972"/>
            <a:chExt cx="2801767" cy="1401491"/>
          </a:xfrm>
        </p:grpSpPr>
        <p:pic>
          <p:nvPicPr>
            <p:cNvPr id="102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4707" y="2787972"/>
              <a:ext cx="1709991" cy="10899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548577" y="3845443"/>
              <a:ext cx="2801767" cy="344020"/>
            </a:xfrm>
            <a:prstGeom prst="rect">
              <a:avLst/>
            </a:prstGeom>
          </p:spPr>
          <p:txBody>
            <a:bodyPr wrap="square">
              <a:spAutoFit/>
            </a:bodyPr>
            <a:lstStyle/>
            <a:p>
              <a:r>
                <a:rPr lang="en-US" sz="1100" dirty="0"/>
                <a:t>Current transformer (CT) sensor</a:t>
              </a:r>
            </a:p>
          </p:txBody>
        </p:sp>
      </p:grpSp>
      <p:grpSp>
        <p:nvGrpSpPr>
          <p:cNvPr id="13" name="Group 12"/>
          <p:cNvGrpSpPr/>
          <p:nvPr/>
        </p:nvGrpSpPr>
        <p:grpSpPr>
          <a:xfrm>
            <a:off x="7236786" y="3065593"/>
            <a:ext cx="1834128" cy="1430327"/>
            <a:chOff x="7236786" y="3065593"/>
            <a:chExt cx="1834128" cy="1430327"/>
          </a:xfrm>
        </p:grpSpPr>
        <p:pic>
          <p:nvPicPr>
            <p:cNvPr id="1030" name="Picture 6" descr="Image result for vibration senso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127"/>
            <a:stretch/>
          </p:blipFill>
          <p:spPr bwMode="auto">
            <a:xfrm>
              <a:off x="7236786" y="3065593"/>
              <a:ext cx="663252" cy="92788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250124" y="3895756"/>
              <a:ext cx="988282" cy="600164"/>
            </a:xfrm>
            <a:prstGeom prst="rect">
              <a:avLst/>
            </a:prstGeom>
          </p:spPr>
          <p:txBody>
            <a:bodyPr wrap="square">
              <a:spAutoFit/>
            </a:bodyPr>
            <a:lstStyle/>
            <a:p>
              <a:r>
                <a:rPr lang="en-US" sz="1100" dirty="0"/>
                <a:t>Industrial vibration sensor</a:t>
              </a:r>
            </a:p>
          </p:txBody>
        </p:sp>
        <p:pic>
          <p:nvPicPr>
            <p:cNvPr id="1032" name="Picture 8" descr="Image result for vibration sensor mem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1737" y="3184352"/>
              <a:ext cx="723383" cy="57689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082632" y="3895756"/>
              <a:ext cx="988282" cy="430887"/>
            </a:xfrm>
            <a:prstGeom prst="rect">
              <a:avLst/>
            </a:prstGeom>
          </p:spPr>
          <p:txBody>
            <a:bodyPr wrap="square">
              <a:spAutoFit/>
            </a:bodyPr>
            <a:lstStyle/>
            <a:p>
              <a:r>
                <a:rPr lang="en-US" sz="1100" dirty="0"/>
                <a:t>MEMS</a:t>
              </a:r>
            </a:p>
            <a:p>
              <a:r>
                <a:rPr lang="en-US" sz="1100" dirty="0"/>
                <a:t>sensor</a:t>
              </a:r>
            </a:p>
          </p:txBody>
        </p:sp>
      </p:grpSp>
    </p:spTree>
    <p:extLst>
      <p:ext uri="{BB962C8B-B14F-4D97-AF65-F5344CB8AC3E}">
        <p14:creationId xmlns:p14="http://schemas.microsoft.com/office/powerpoint/2010/main" val="117048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Motor Failure Monitoring</a:t>
            </a:r>
          </a:p>
        </p:txBody>
      </p:sp>
      <p:pic>
        <p:nvPicPr>
          <p:cNvPr id="4" name="Picture 3"/>
          <p:cNvPicPr>
            <a:picLocks noChangeAspect="1"/>
          </p:cNvPicPr>
          <p:nvPr/>
        </p:nvPicPr>
        <p:blipFill>
          <a:blip r:embed="rId3"/>
          <a:stretch>
            <a:fillRect/>
          </a:stretch>
        </p:blipFill>
        <p:spPr>
          <a:xfrm>
            <a:off x="1356107" y="1690689"/>
            <a:ext cx="5706922" cy="4081533"/>
          </a:xfrm>
          <a:prstGeom prst="rect">
            <a:avLst/>
          </a:prstGeom>
        </p:spPr>
      </p:pic>
      <p:sp>
        <p:nvSpPr>
          <p:cNvPr id="6" name="Rectangle 5"/>
          <p:cNvSpPr/>
          <p:nvPr/>
        </p:nvSpPr>
        <p:spPr>
          <a:xfrm>
            <a:off x="109958" y="6411753"/>
            <a:ext cx="9450729" cy="307777"/>
          </a:xfrm>
          <a:prstGeom prst="rect">
            <a:avLst/>
          </a:prstGeom>
        </p:spPr>
        <p:txBody>
          <a:bodyPr wrap="square">
            <a:spAutoFit/>
          </a:bodyPr>
          <a:lstStyle/>
          <a:p>
            <a:r>
              <a:rPr lang="en-US" sz="1400" dirty="0"/>
              <a:t>Cf. CT sensors: Current transformers (CTs) are sensors that measure alternating current (AC)</a:t>
            </a:r>
          </a:p>
        </p:txBody>
      </p:sp>
      <p:sp>
        <p:nvSpPr>
          <p:cNvPr id="7" name="Rectangle 6"/>
          <p:cNvSpPr/>
          <p:nvPr/>
        </p:nvSpPr>
        <p:spPr>
          <a:xfrm>
            <a:off x="1584318" y="5765422"/>
            <a:ext cx="1755096" cy="338554"/>
          </a:xfrm>
          <a:prstGeom prst="rect">
            <a:avLst/>
          </a:prstGeom>
        </p:spPr>
        <p:txBody>
          <a:bodyPr wrap="none">
            <a:spAutoFit/>
          </a:bodyPr>
          <a:lstStyle/>
          <a:p>
            <a:r>
              <a:rPr lang="en-US" sz="1600" b="1" dirty="0"/>
              <a:t>Stator current (SC)</a:t>
            </a:r>
          </a:p>
        </p:txBody>
      </p:sp>
      <p:sp>
        <p:nvSpPr>
          <p:cNvPr id="8" name="Rectangle 7"/>
          <p:cNvSpPr/>
          <p:nvPr/>
        </p:nvSpPr>
        <p:spPr>
          <a:xfrm>
            <a:off x="3418115" y="5765422"/>
            <a:ext cx="1935145" cy="338554"/>
          </a:xfrm>
          <a:prstGeom prst="rect">
            <a:avLst/>
          </a:prstGeom>
        </p:spPr>
        <p:txBody>
          <a:bodyPr wrap="none">
            <a:spAutoFit/>
          </a:bodyPr>
          <a:lstStyle/>
          <a:p>
            <a:r>
              <a:rPr lang="en-US" sz="1600" b="1" dirty="0"/>
              <a:t>Vibration/Head (VH)</a:t>
            </a:r>
          </a:p>
        </p:txBody>
      </p:sp>
      <p:sp>
        <p:nvSpPr>
          <p:cNvPr id="9" name="Rectangle 8"/>
          <p:cNvSpPr/>
          <p:nvPr/>
        </p:nvSpPr>
        <p:spPr>
          <a:xfrm>
            <a:off x="5364763" y="5765422"/>
            <a:ext cx="1781257" cy="338554"/>
          </a:xfrm>
          <a:prstGeom prst="rect">
            <a:avLst/>
          </a:prstGeom>
        </p:spPr>
        <p:txBody>
          <a:bodyPr wrap="none">
            <a:spAutoFit/>
          </a:bodyPr>
          <a:lstStyle/>
          <a:p>
            <a:r>
              <a:rPr lang="en-US" sz="1600" b="1" dirty="0"/>
              <a:t>Vibration/End (VE)</a:t>
            </a:r>
          </a:p>
        </p:txBody>
      </p:sp>
    </p:spTree>
    <p:extLst>
      <p:ext uri="{BB962C8B-B14F-4D97-AF65-F5344CB8AC3E}">
        <p14:creationId xmlns:p14="http://schemas.microsoft.com/office/powerpoint/2010/main" val="138761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p>
        </p:txBody>
      </p:sp>
      <p:sp>
        <p:nvSpPr>
          <p:cNvPr id="6" name="Rectangle 5"/>
          <p:cNvSpPr/>
          <p:nvPr/>
        </p:nvSpPr>
        <p:spPr>
          <a:xfrm>
            <a:off x="109958" y="6411753"/>
            <a:ext cx="9450729" cy="307777"/>
          </a:xfrm>
          <a:prstGeom prst="rect">
            <a:avLst/>
          </a:prstGeom>
        </p:spPr>
        <p:txBody>
          <a:bodyPr wrap="square">
            <a:spAutoFit/>
          </a:bodyPr>
          <a:lstStyle/>
          <a:p>
            <a:r>
              <a:rPr lang="en-US" sz="1400" dirty="0"/>
              <a:t>Cf. CT sensors: Current transformers (CTs) are sensors that measure alternating current (AC)</a:t>
            </a:r>
          </a:p>
        </p:txBody>
      </p:sp>
      <p:pic>
        <p:nvPicPr>
          <p:cNvPr id="9" name="Picture 8"/>
          <p:cNvPicPr>
            <a:picLocks noChangeAspect="1"/>
          </p:cNvPicPr>
          <p:nvPr/>
        </p:nvPicPr>
        <p:blipFill rotWithShape="1">
          <a:blip r:embed="rId3"/>
          <a:srcRect l="14400" t="18323" r="71327" b="19746"/>
          <a:stretch/>
        </p:blipFill>
        <p:spPr>
          <a:xfrm>
            <a:off x="1653541" y="3446701"/>
            <a:ext cx="1193799" cy="1325880"/>
          </a:xfrm>
          <a:prstGeom prst="rect">
            <a:avLst/>
          </a:prstGeom>
        </p:spPr>
      </p:pic>
      <p:pic>
        <p:nvPicPr>
          <p:cNvPr id="7" name="Picture 6"/>
          <p:cNvPicPr>
            <a:picLocks noChangeAspect="1"/>
          </p:cNvPicPr>
          <p:nvPr/>
        </p:nvPicPr>
        <p:blipFill rotWithShape="1">
          <a:blip r:embed="rId3"/>
          <a:srcRect t="79672"/>
          <a:stretch/>
        </p:blipFill>
        <p:spPr>
          <a:xfrm>
            <a:off x="249346" y="5026617"/>
            <a:ext cx="8364157" cy="435196"/>
          </a:xfrm>
          <a:prstGeom prst="rect">
            <a:avLst/>
          </a:prstGeom>
        </p:spPr>
      </p:pic>
      <p:pic>
        <p:nvPicPr>
          <p:cNvPr id="8" name="Picture 7"/>
          <p:cNvPicPr>
            <a:picLocks noChangeAspect="1"/>
          </p:cNvPicPr>
          <p:nvPr/>
        </p:nvPicPr>
        <p:blipFill rotWithShape="1">
          <a:blip r:embed="rId3"/>
          <a:srcRect t="33272" r="85463" b="19746"/>
          <a:stretch/>
        </p:blipFill>
        <p:spPr>
          <a:xfrm>
            <a:off x="109959" y="3766740"/>
            <a:ext cx="1215921" cy="1005841"/>
          </a:xfrm>
          <a:prstGeom prst="rect">
            <a:avLst/>
          </a:prstGeom>
        </p:spPr>
      </p:pic>
      <p:pic>
        <p:nvPicPr>
          <p:cNvPr id="10" name="Picture 9"/>
          <p:cNvPicPr>
            <a:picLocks noChangeAspect="1"/>
          </p:cNvPicPr>
          <p:nvPr/>
        </p:nvPicPr>
        <p:blipFill rotWithShape="1">
          <a:blip r:embed="rId3"/>
          <a:srcRect l="28553" t="18323" r="1659" b="35759"/>
          <a:stretch/>
        </p:blipFill>
        <p:spPr>
          <a:xfrm>
            <a:off x="2948940" y="3446701"/>
            <a:ext cx="5836920" cy="983059"/>
          </a:xfrm>
          <a:prstGeom prst="rect">
            <a:avLst/>
          </a:prstGeom>
        </p:spPr>
      </p:pic>
      <p:sp>
        <p:nvSpPr>
          <p:cNvPr id="5" name="Right Arrow 4"/>
          <p:cNvSpPr/>
          <p:nvPr/>
        </p:nvSpPr>
        <p:spPr>
          <a:xfrm>
            <a:off x="1389381" y="3945176"/>
            <a:ext cx="162560" cy="3289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ight Arrow 11"/>
          <p:cNvSpPr/>
          <p:nvPr/>
        </p:nvSpPr>
        <p:spPr>
          <a:xfrm>
            <a:off x="1389381" y="4409566"/>
            <a:ext cx="162560" cy="3289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Image result for , peak-to-peak value sens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6638" y="432039"/>
            <a:ext cx="3579222" cy="271623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49346" y="5386360"/>
            <a:ext cx="8881110" cy="323165"/>
          </a:xfrm>
          <a:prstGeom prst="rect">
            <a:avLst/>
          </a:prstGeom>
        </p:spPr>
        <p:txBody>
          <a:bodyPr wrap="square">
            <a:spAutoFit/>
          </a:bodyPr>
          <a:lstStyle/>
          <a:p>
            <a:r>
              <a:rPr lang="en-US" sz="1500" dirty="0">
                <a:latin typeface="Times New Roman" panose="02020603050405020304" pitchFamily="18" charset="0"/>
                <a:cs typeface="Times New Roman" panose="02020603050405020304" pitchFamily="18" charset="0"/>
              </a:rPr>
              <a:t>* Acceleration signature peak-to-peak (P-P) amplitude and variance values from a window of 512 samples</a:t>
            </a:r>
          </a:p>
        </p:txBody>
      </p:sp>
    </p:spTree>
    <p:extLst>
      <p:ext uri="{BB962C8B-B14F-4D97-AF65-F5344CB8AC3E}">
        <p14:creationId xmlns:p14="http://schemas.microsoft.com/office/powerpoint/2010/main" val="8180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pic>
        <p:nvPicPr>
          <p:cNvPr id="4" name="Picture 3"/>
          <p:cNvPicPr>
            <a:picLocks noChangeAspect="1"/>
          </p:cNvPicPr>
          <p:nvPr/>
        </p:nvPicPr>
        <p:blipFill>
          <a:blip r:embed="rId3"/>
          <a:stretch>
            <a:fillRect/>
          </a:stretch>
        </p:blipFill>
        <p:spPr>
          <a:xfrm>
            <a:off x="1011299" y="2202165"/>
            <a:ext cx="7121401" cy="3788200"/>
          </a:xfrm>
          <a:prstGeom prst="rect">
            <a:avLst/>
          </a:prstGeom>
        </p:spPr>
      </p:pic>
    </p:spTree>
    <p:extLst>
      <p:ext uri="{BB962C8B-B14F-4D97-AF65-F5344CB8AC3E}">
        <p14:creationId xmlns:p14="http://schemas.microsoft.com/office/powerpoint/2010/main" val="1049233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3" y="248790"/>
            <a:ext cx="7886700" cy="430300"/>
          </a:xfrm>
        </p:spPr>
        <p:txBody>
          <a:bodyPr>
            <a:normAutofit fontScale="90000"/>
          </a:bodyPr>
          <a:lstStyle/>
          <a:p>
            <a:r>
              <a:rPr lang="en-US" dirty="0"/>
              <a:t>Data Collection Environment  </a:t>
            </a:r>
          </a:p>
        </p:txBody>
      </p:sp>
      <p:pic>
        <p:nvPicPr>
          <p:cNvPr id="4" name="Picture 3"/>
          <p:cNvPicPr>
            <a:picLocks noChangeAspect="1"/>
          </p:cNvPicPr>
          <p:nvPr/>
        </p:nvPicPr>
        <p:blipFill>
          <a:blip r:embed="rId3"/>
          <a:stretch>
            <a:fillRect/>
          </a:stretch>
        </p:blipFill>
        <p:spPr>
          <a:xfrm>
            <a:off x="628650" y="1166233"/>
            <a:ext cx="7366173" cy="2803740"/>
          </a:xfrm>
          <a:prstGeom prst="rect">
            <a:avLst/>
          </a:prstGeom>
        </p:spPr>
      </p:pic>
      <p:pic>
        <p:nvPicPr>
          <p:cNvPr id="5" name="Picture 4"/>
          <p:cNvPicPr>
            <a:picLocks noChangeAspect="1"/>
          </p:cNvPicPr>
          <p:nvPr/>
        </p:nvPicPr>
        <p:blipFill>
          <a:blip r:embed="rId4"/>
          <a:stretch>
            <a:fillRect/>
          </a:stretch>
        </p:blipFill>
        <p:spPr>
          <a:xfrm>
            <a:off x="781228" y="4123657"/>
            <a:ext cx="3181351" cy="2155762"/>
          </a:xfrm>
          <a:prstGeom prst="rect">
            <a:avLst/>
          </a:prstGeom>
        </p:spPr>
      </p:pic>
      <p:sp>
        <p:nvSpPr>
          <p:cNvPr id="6" name="Rectangle 5"/>
          <p:cNvSpPr/>
          <p:nvPr/>
        </p:nvSpPr>
        <p:spPr>
          <a:xfrm>
            <a:off x="4115157" y="4123657"/>
            <a:ext cx="4795163" cy="2062103"/>
          </a:xfrm>
          <a:prstGeom prst="rect">
            <a:avLst/>
          </a:prstGeom>
        </p:spPr>
        <p:txBody>
          <a:bodyPr wrap="square">
            <a:spAutoFit/>
          </a:bodyPr>
          <a:lstStyle/>
          <a:p>
            <a:pPr marL="285750" indent="-285750">
              <a:buFont typeface="Arial" panose="020B0604020202020204" pitchFamily="34" charset="0"/>
              <a:buChar char="•"/>
            </a:pPr>
            <a:r>
              <a:rPr lang="en-US" sz="1600" dirty="0"/>
              <a:t>Motor rotational speed is about 960 r/min (= 16 r/s)</a:t>
            </a:r>
          </a:p>
          <a:p>
            <a:pPr marL="285750" indent="-285750">
              <a:buFont typeface="Arial" panose="020B0604020202020204" pitchFamily="34" charset="0"/>
              <a:buChar char="•"/>
            </a:pPr>
            <a:r>
              <a:rPr lang="en-US" sz="1600" dirty="0"/>
              <a:t>JN5139 sensor board: </a:t>
            </a:r>
          </a:p>
          <a:p>
            <a:pPr marL="742950" lvl="1" indent="-285750">
              <a:buFont typeface="Arial" panose="020B0604020202020204" pitchFamily="34" charset="0"/>
              <a:buChar char="•"/>
            </a:pPr>
            <a:r>
              <a:rPr lang="en-US" sz="1600" dirty="0"/>
              <a:t>IEEE 802.15.4 and ZigBee protocols</a:t>
            </a:r>
          </a:p>
          <a:p>
            <a:pPr marL="285750" indent="-285750">
              <a:buFont typeface="Arial" panose="020B0604020202020204" pitchFamily="34" charset="0"/>
              <a:buChar char="•"/>
            </a:pPr>
            <a:r>
              <a:rPr lang="en-US" sz="1600" dirty="0"/>
              <a:t>Dataset:  </a:t>
            </a:r>
          </a:p>
          <a:p>
            <a:pPr marL="742950" lvl="1" indent="-285750">
              <a:buFont typeface="Arial" panose="020B0604020202020204" pitchFamily="34" charset="0"/>
              <a:buChar char="•"/>
            </a:pPr>
            <a:r>
              <a:rPr lang="en-US" sz="1600" dirty="0"/>
              <a:t>Training data: 15 measurements for each condition (a total of 60 measurements)</a:t>
            </a:r>
          </a:p>
          <a:p>
            <a:pPr marL="742950" lvl="1" indent="-285750">
              <a:buFont typeface="Arial" panose="020B0604020202020204" pitchFamily="34" charset="0"/>
              <a:buChar char="•"/>
            </a:pPr>
            <a:r>
              <a:rPr lang="en-US" sz="1600" dirty="0"/>
              <a:t>Testing data: 6 measurements for each condition (a total of 24 measurements) </a:t>
            </a:r>
          </a:p>
        </p:txBody>
      </p:sp>
    </p:spTree>
    <p:extLst>
      <p:ext uri="{BB962C8B-B14F-4D97-AF65-F5344CB8AC3E}">
        <p14:creationId xmlns:p14="http://schemas.microsoft.com/office/powerpoint/2010/main" val="51245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sp>
        <p:nvSpPr>
          <p:cNvPr id="5" name="Rectangle 4"/>
          <p:cNvSpPr/>
          <p:nvPr/>
        </p:nvSpPr>
        <p:spPr>
          <a:xfrm>
            <a:off x="243822" y="5722236"/>
            <a:ext cx="7962753" cy="954107"/>
          </a:xfrm>
          <a:prstGeom prst="rect">
            <a:avLst/>
          </a:prstGeom>
        </p:spPr>
        <p:txBody>
          <a:bodyPr wrap="square">
            <a:spAutoFit/>
          </a:bodyPr>
          <a:lstStyle/>
          <a:p>
            <a:r>
              <a:rPr lang="en-US" sz="1400" dirty="0">
                <a:solidFill>
                  <a:srgbClr val="FF0000"/>
                </a:solidFill>
              </a:rPr>
              <a:t>H_OC</a:t>
            </a:r>
            <a:r>
              <a:rPr lang="en-US" sz="1400" i="1" dirty="0">
                <a:solidFill>
                  <a:srgbClr val="FF0000"/>
                </a:solidFill>
              </a:rPr>
              <a:t> Healthy motor </a:t>
            </a:r>
            <a:r>
              <a:rPr lang="en-US" sz="1400" i="1" dirty="0"/>
              <a:t>without resistor load (open circuit) </a:t>
            </a:r>
          </a:p>
          <a:p>
            <a:r>
              <a:rPr lang="en-US" sz="1400" dirty="0">
                <a:solidFill>
                  <a:srgbClr val="FF0000"/>
                </a:solidFill>
              </a:rPr>
              <a:t>H_R15</a:t>
            </a:r>
            <a:r>
              <a:rPr lang="en-US" sz="1400" i="1" dirty="0">
                <a:solidFill>
                  <a:srgbClr val="FF0000"/>
                </a:solidFill>
              </a:rPr>
              <a:t> Healthy motor </a:t>
            </a:r>
            <a:r>
              <a:rPr lang="en-US" sz="1400" i="1" dirty="0"/>
              <a:t>with 15-Ω resistor load on the DC generator</a:t>
            </a:r>
          </a:p>
          <a:p>
            <a:r>
              <a:rPr lang="en-US" sz="1400" dirty="0">
                <a:solidFill>
                  <a:srgbClr val="FF0000"/>
                </a:solidFill>
              </a:rPr>
              <a:t>LF_R15</a:t>
            </a:r>
            <a:r>
              <a:rPr lang="en-US" sz="1400" i="1" dirty="0">
                <a:solidFill>
                  <a:srgbClr val="FF0000"/>
                </a:solidFill>
              </a:rPr>
              <a:t> Fault 1: </a:t>
            </a:r>
            <a:r>
              <a:rPr lang="en-US" sz="1400" i="1" dirty="0"/>
              <a:t>motor subjected to loose feet with 15-Ω load </a:t>
            </a:r>
          </a:p>
          <a:p>
            <a:r>
              <a:rPr lang="en-US" sz="1400" dirty="0">
                <a:solidFill>
                  <a:srgbClr val="FF0000"/>
                </a:solidFill>
              </a:rPr>
              <a:t>18g I_R15 </a:t>
            </a:r>
            <a:r>
              <a:rPr lang="en-US" sz="1400" i="1" dirty="0">
                <a:solidFill>
                  <a:srgbClr val="FF0000"/>
                </a:solidFill>
              </a:rPr>
              <a:t>Fault 2: </a:t>
            </a:r>
            <a:r>
              <a:rPr lang="en-US" sz="1400" i="1" dirty="0"/>
              <a:t>18-g imbalance with 15-Ω load</a:t>
            </a:r>
          </a:p>
        </p:txBody>
      </p:sp>
      <p:grpSp>
        <p:nvGrpSpPr>
          <p:cNvPr id="8" name="Group 7"/>
          <p:cNvGrpSpPr/>
          <p:nvPr/>
        </p:nvGrpSpPr>
        <p:grpSpPr>
          <a:xfrm>
            <a:off x="5011982" y="5704132"/>
            <a:ext cx="3680499" cy="972211"/>
            <a:chOff x="7604817" y="-147998"/>
            <a:chExt cx="5809992" cy="1534720"/>
          </a:xfrm>
        </p:grpSpPr>
        <p:pic>
          <p:nvPicPr>
            <p:cNvPr id="6" name="Picture 5"/>
            <p:cNvPicPr>
              <a:picLocks noChangeAspect="1"/>
            </p:cNvPicPr>
            <p:nvPr/>
          </p:nvPicPr>
          <p:blipFill rotWithShape="1">
            <a:blip r:embed="rId3">
              <a:clrChange>
                <a:clrFrom>
                  <a:srgbClr val="FFFFFF"/>
                </a:clrFrom>
                <a:clrTo>
                  <a:srgbClr val="FFFFFF">
                    <a:alpha val="0"/>
                  </a:srgbClr>
                </a:clrTo>
              </a:clrChange>
            </a:blip>
            <a:srcRect b="73829"/>
            <a:stretch/>
          </p:blipFill>
          <p:spPr>
            <a:xfrm>
              <a:off x="7604817" y="-147998"/>
              <a:ext cx="5809992" cy="1175905"/>
            </a:xfrm>
            <a:prstGeom prst="rect">
              <a:avLst/>
            </a:prstGeom>
          </p:spPr>
        </p:pic>
        <p:pic>
          <p:nvPicPr>
            <p:cNvPr id="7" name="Picture 6"/>
            <p:cNvPicPr>
              <a:picLocks noChangeAspect="1"/>
            </p:cNvPicPr>
            <p:nvPr/>
          </p:nvPicPr>
          <p:blipFill rotWithShape="1">
            <a:blip r:embed="rId3"/>
            <a:srcRect t="91327" b="687"/>
            <a:stretch/>
          </p:blipFill>
          <p:spPr>
            <a:xfrm>
              <a:off x="7604817" y="1027907"/>
              <a:ext cx="5809992" cy="358815"/>
            </a:xfrm>
            <a:prstGeom prst="rect">
              <a:avLst/>
            </a:prstGeom>
          </p:spPr>
        </p:pic>
      </p:grpSp>
      <p:grpSp>
        <p:nvGrpSpPr>
          <p:cNvPr id="10" name="Group 9"/>
          <p:cNvGrpSpPr/>
          <p:nvPr/>
        </p:nvGrpSpPr>
        <p:grpSpPr>
          <a:xfrm>
            <a:off x="1483698" y="1422774"/>
            <a:ext cx="6722877" cy="4194872"/>
            <a:chOff x="1598163" y="1708384"/>
            <a:chExt cx="6053469" cy="3777182"/>
          </a:xfrm>
        </p:grpSpPr>
        <p:pic>
          <p:nvPicPr>
            <p:cNvPr id="4" name="Picture 3"/>
            <p:cNvPicPr>
              <a:picLocks noChangeAspect="1"/>
            </p:cNvPicPr>
            <p:nvPr/>
          </p:nvPicPr>
          <p:blipFill rotWithShape="1">
            <a:blip r:embed="rId4"/>
            <a:srcRect b="15871"/>
            <a:stretch/>
          </p:blipFill>
          <p:spPr>
            <a:xfrm>
              <a:off x="1598163" y="1708384"/>
              <a:ext cx="5254069" cy="3488878"/>
            </a:xfrm>
            <a:prstGeom prst="rect">
              <a:avLst/>
            </a:prstGeom>
          </p:spPr>
        </p:pic>
        <p:sp>
          <p:nvSpPr>
            <p:cNvPr id="9" name="Rectangle 8"/>
            <p:cNvSpPr/>
            <p:nvPr/>
          </p:nvSpPr>
          <p:spPr>
            <a:xfrm>
              <a:off x="1931736" y="5177789"/>
              <a:ext cx="5719896" cy="307777"/>
            </a:xfrm>
            <a:prstGeom prst="rect">
              <a:avLst/>
            </a:prstGeom>
          </p:spPr>
          <p:txBody>
            <a:bodyPr wrap="square">
              <a:spAutoFit/>
            </a:bodyPr>
            <a:lstStyle/>
            <a:p>
              <a:r>
                <a:rPr lang="en-US" sz="1400" i="1" dirty="0"/>
                <a:t>The worst diagnosis results for each motor operating condition are shaded</a:t>
              </a:r>
            </a:p>
          </p:txBody>
        </p:sp>
      </p:grpSp>
    </p:spTree>
    <p:extLst>
      <p:ext uri="{BB962C8B-B14F-4D97-AF65-F5344CB8AC3E}">
        <p14:creationId xmlns:p14="http://schemas.microsoft.com/office/powerpoint/2010/main" val="197325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Mobile Sensing with Smartphones</a:t>
            </a:r>
          </a:p>
        </p:txBody>
      </p:sp>
      <p:sp>
        <p:nvSpPr>
          <p:cNvPr id="4" name="Rectangle 3"/>
          <p:cNvSpPr/>
          <p:nvPr/>
        </p:nvSpPr>
        <p:spPr>
          <a:xfrm>
            <a:off x="3573470" y="6309375"/>
            <a:ext cx="5557740" cy="369332"/>
          </a:xfrm>
          <a:prstGeom prst="rect">
            <a:avLst/>
          </a:prstGeom>
        </p:spPr>
        <p:txBody>
          <a:bodyPr wrap="none">
            <a:spAutoFit/>
          </a:bodyPr>
          <a:lstStyle/>
          <a:p>
            <a:r>
              <a:rPr lang="en-US" altLang="ko-KR" i="1" dirty="0"/>
              <a:t>A Survey of Mobile Phone Sensing, IEEE Com Mag, 2010 </a:t>
            </a:r>
            <a:endParaRPr lang="ko-KR" altLang="en-US" i="1" dirty="0"/>
          </a:p>
        </p:txBody>
      </p:sp>
    </p:spTree>
    <p:extLst>
      <p:ext uri="{BB962C8B-B14F-4D97-AF65-F5344CB8AC3E}">
        <p14:creationId xmlns:p14="http://schemas.microsoft.com/office/powerpoint/2010/main" val="4087913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Picture 4"/>
          <p:cNvPicPr>
            <a:picLocks noChangeAspect="1"/>
          </p:cNvPicPr>
          <p:nvPr/>
        </p:nvPicPr>
        <p:blipFill rotWithShape="1">
          <a:blip r:embed="rId3"/>
          <a:srcRect b="19963"/>
          <a:stretch/>
        </p:blipFill>
        <p:spPr>
          <a:xfrm>
            <a:off x="826770" y="1825625"/>
            <a:ext cx="7113270" cy="3553199"/>
          </a:xfrm>
          <a:prstGeom prst="rect">
            <a:avLst/>
          </a:prstGeom>
        </p:spPr>
      </p:pic>
      <p:sp>
        <p:nvSpPr>
          <p:cNvPr id="10" name="Rectangle 9"/>
          <p:cNvSpPr/>
          <p:nvPr/>
        </p:nvSpPr>
        <p:spPr>
          <a:xfrm>
            <a:off x="243822" y="5722236"/>
            <a:ext cx="7962753" cy="954107"/>
          </a:xfrm>
          <a:prstGeom prst="rect">
            <a:avLst/>
          </a:prstGeom>
        </p:spPr>
        <p:txBody>
          <a:bodyPr wrap="square">
            <a:spAutoFit/>
          </a:bodyPr>
          <a:lstStyle/>
          <a:p>
            <a:r>
              <a:rPr lang="en-US" sz="1400" dirty="0">
                <a:solidFill>
                  <a:srgbClr val="FF0000"/>
                </a:solidFill>
              </a:rPr>
              <a:t>H_OC</a:t>
            </a:r>
            <a:r>
              <a:rPr lang="en-US" sz="1400" i="1" dirty="0">
                <a:solidFill>
                  <a:srgbClr val="FF0000"/>
                </a:solidFill>
              </a:rPr>
              <a:t> Healthy motor </a:t>
            </a:r>
            <a:r>
              <a:rPr lang="en-US" sz="1400" i="1" dirty="0"/>
              <a:t>without resistor load (open circuit) </a:t>
            </a:r>
          </a:p>
          <a:p>
            <a:r>
              <a:rPr lang="en-US" sz="1400" dirty="0">
                <a:solidFill>
                  <a:srgbClr val="FF0000"/>
                </a:solidFill>
              </a:rPr>
              <a:t>H_R15</a:t>
            </a:r>
            <a:r>
              <a:rPr lang="en-US" sz="1400" i="1" dirty="0">
                <a:solidFill>
                  <a:srgbClr val="FF0000"/>
                </a:solidFill>
              </a:rPr>
              <a:t> Healthy motor </a:t>
            </a:r>
            <a:r>
              <a:rPr lang="en-US" sz="1400" i="1" dirty="0"/>
              <a:t>with 15-Ω resistor load on the DC generator</a:t>
            </a:r>
          </a:p>
          <a:p>
            <a:r>
              <a:rPr lang="en-US" sz="1400" dirty="0">
                <a:solidFill>
                  <a:srgbClr val="FF0000"/>
                </a:solidFill>
              </a:rPr>
              <a:t>LF_R15</a:t>
            </a:r>
            <a:r>
              <a:rPr lang="en-US" sz="1400" i="1" dirty="0">
                <a:solidFill>
                  <a:srgbClr val="FF0000"/>
                </a:solidFill>
              </a:rPr>
              <a:t> Fault 1: </a:t>
            </a:r>
            <a:r>
              <a:rPr lang="en-US" sz="1400" i="1" dirty="0"/>
              <a:t>motor subjected to loose feet with 15-Ω load </a:t>
            </a:r>
          </a:p>
          <a:p>
            <a:r>
              <a:rPr lang="en-US" sz="1400" dirty="0">
                <a:solidFill>
                  <a:srgbClr val="FF0000"/>
                </a:solidFill>
              </a:rPr>
              <a:t>18g I_R15 </a:t>
            </a:r>
            <a:r>
              <a:rPr lang="en-US" sz="1400" i="1" dirty="0">
                <a:solidFill>
                  <a:srgbClr val="FF0000"/>
                </a:solidFill>
              </a:rPr>
              <a:t>Fault 2: </a:t>
            </a:r>
            <a:r>
              <a:rPr lang="en-US" sz="1400" i="1" dirty="0"/>
              <a:t>18-g imbalance with 15-Ω load</a:t>
            </a:r>
          </a:p>
        </p:txBody>
      </p:sp>
      <p:grpSp>
        <p:nvGrpSpPr>
          <p:cNvPr id="11" name="Group 10"/>
          <p:cNvGrpSpPr/>
          <p:nvPr/>
        </p:nvGrpSpPr>
        <p:grpSpPr>
          <a:xfrm>
            <a:off x="5011982" y="5704132"/>
            <a:ext cx="3680499" cy="972211"/>
            <a:chOff x="7604817" y="-147998"/>
            <a:chExt cx="5809992" cy="1534720"/>
          </a:xfrm>
        </p:grpSpPr>
        <p:pic>
          <p:nvPicPr>
            <p:cNvPr id="12" name="Picture 11"/>
            <p:cNvPicPr>
              <a:picLocks noChangeAspect="1"/>
            </p:cNvPicPr>
            <p:nvPr/>
          </p:nvPicPr>
          <p:blipFill rotWithShape="1">
            <a:blip r:embed="rId4">
              <a:clrChange>
                <a:clrFrom>
                  <a:srgbClr val="FFFFFF"/>
                </a:clrFrom>
                <a:clrTo>
                  <a:srgbClr val="FFFFFF">
                    <a:alpha val="0"/>
                  </a:srgbClr>
                </a:clrTo>
              </a:clrChange>
            </a:blip>
            <a:srcRect b="73829"/>
            <a:stretch/>
          </p:blipFill>
          <p:spPr>
            <a:xfrm>
              <a:off x="7604817" y="-147998"/>
              <a:ext cx="5809992" cy="1175905"/>
            </a:xfrm>
            <a:prstGeom prst="rect">
              <a:avLst/>
            </a:prstGeom>
          </p:spPr>
        </p:pic>
        <p:pic>
          <p:nvPicPr>
            <p:cNvPr id="13" name="Picture 12"/>
            <p:cNvPicPr>
              <a:picLocks noChangeAspect="1"/>
            </p:cNvPicPr>
            <p:nvPr/>
          </p:nvPicPr>
          <p:blipFill rotWithShape="1">
            <a:blip r:embed="rId4"/>
            <a:srcRect t="91327" b="687"/>
            <a:stretch/>
          </p:blipFill>
          <p:spPr>
            <a:xfrm>
              <a:off x="7604817" y="1027907"/>
              <a:ext cx="5809992" cy="358815"/>
            </a:xfrm>
            <a:prstGeom prst="rect">
              <a:avLst/>
            </a:prstGeom>
          </p:spPr>
        </p:pic>
      </p:grpSp>
      <p:sp>
        <p:nvSpPr>
          <p:cNvPr id="14" name="Rectangle 13"/>
          <p:cNvSpPr/>
          <p:nvPr/>
        </p:nvSpPr>
        <p:spPr>
          <a:xfrm>
            <a:off x="1931736" y="5319464"/>
            <a:ext cx="5719896" cy="307777"/>
          </a:xfrm>
          <a:prstGeom prst="rect">
            <a:avLst/>
          </a:prstGeom>
        </p:spPr>
        <p:txBody>
          <a:bodyPr wrap="square">
            <a:spAutoFit/>
          </a:bodyPr>
          <a:lstStyle/>
          <a:p>
            <a:pPr algn="r"/>
            <a:r>
              <a:rPr lang="en-US" sz="1400" i="1" dirty="0"/>
              <a:t>The best diagnosis results with conditional fusion are shaded </a:t>
            </a:r>
          </a:p>
        </p:txBody>
      </p:sp>
    </p:spTree>
    <p:extLst>
      <p:ext uri="{BB962C8B-B14F-4D97-AF65-F5344CB8AC3E}">
        <p14:creationId xmlns:p14="http://schemas.microsoft.com/office/powerpoint/2010/main" val="722992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027824-FCAE-41BB-8EAD-B17234D161A3}"/>
              </a:ext>
            </a:extLst>
          </p:cNvPr>
          <p:cNvSpPr>
            <a:spLocks noGrp="1"/>
          </p:cNvSpPr>
          <p:nvPr>
            <p:ph type="title"/>
          </p:nvPr>
        </p:nvSpPr>
        <p:spPr/>
        <p:txBody>
          <a:bodyPr>
            <a:normAutofit/>
          </a:bodyPr>
          <a:lstStyle/>
          <a:p>
            <a:r>
              <a:rPr lang="en-US" altLang="ko-KR" sz="4000" dirty="0"/>
              <a:t>Summary</a:t>
            </a:r>
            <a:endParaRPr lang="ko-KR" altLang="en-US" sz="4000" dirty="0"/>
          </a:p>
        </p:txBody>
      </p:sp>
      <p:sp>
        <p:nvSpPr>
          <p:cNvPr id="3" name="내용 개체 틀 2">
            <a:extLst>
              <a:ext uri="{FF2B5EF4-FFF2-40B4-BE49-F238E27FC236}">
                <a16:creationId xmlns:a16="http://schemas.microsoft.com/office/drawing/2014/main" id="{EC714A09-0042-4891-9ACC-AE2ADD08DF57}"/>
              </a:ext>
            </a:extLst>
          </p:cNvPr>
          <p:cNvSpPr>
            <a:spLocks noGrp="1"/>
          </p:cNvSpPr>
          <p:nvPr>
            <p:ph idx="1"/>
          </p:nvPr>
        </p:nvSpPr>
        <p:spPr/>
        <p:txBody>
          <a:bodyPr>
            <a:normAutofit fontScale="92500"/>
          </a:bodyPr>
          <a:lstStyle/>
          <a:p>
            <a:r>
              <a:rPr lang="en-US" altLang="ko-KR" dirty="0"/>
              <a:t>Getting sensor data </a:t>
            </a:r>
          </a:p>
          <a:p>
            <a:pPr lvl="1"/>
            <a:r>
              <a:rPr lang="en-US" altLang="ko-KR" dirty="0"/>
              <a:t>From which sensors? (e.g., motion sensors, current sensors) </a:t>
            </a:r>
          </a:p>
          <a:p>
            <a:pPr lvl="1"/>
            <a:r>
              <a:rPr lang="en-US" altLang="ko-KR" dirty="0"/>
              <a:t>From where? Phone (wearable) vs. factory (stationary) </a:t>
            </a:r>
          </a:p>
          <a:p>
            <a:pPr lvl="1"/>
            <a:r>
              <a:rPr lang="en-US" altLang="ko-KR" dirty="0"/>
              <a:t>How? (e.g., wireless or wired, hierarchical?) </a:t>
            </a:r>
          </a:p>
          <a:p>
            <a:pPr lvl="1"/>
            <a:endParaRPr lang="en-US" altLang="ko-KR" dirty="0"/>
          </a:p>
          <a:p>
            <a:r>
              <a:rPr lang="en-US" altLang="ko-KR" dirty="0"/>
              <a:t>Processing sensor data</a:t>
            </a:r>
          </a:p>
          <a:p>
            <a:pPr lvl="1"/>
            <a:r>
              <a:rPr lang="en-US" altLang="ko-KR" dirty="0"/>
              <a:t>Why? For what? (e.g., activity recognition or fault detection) </a:t>
            </a:r>
          </a:p>
          <a:p>
            <a:pPr lvl="1"/>
            <a:r>
              <a:rPr lang="en-US" altLang="ko-KR" dirty="0"/>
              <a:t>How (procedure)</a:t>
            </a:r>
          </a:p>
          <a:p>
            <a:pPr lvl="2"/>
            <a:r>
              <a:rPr lang="en-US" altLang="ko-KR" dirty="0"/>
              <a:t>Sensor data processing pipeline: collect </a:t>
            </a:r>
            <a:r>
              <a:rPr lang="en-US" altLang="ko-KR" dirty="0">
                <a:sym typeface="Wingdings" panose="05000000000000000000" pitchFamily="2" charset="2"/>
              </a:rPr>
              <a:t> segment  extract  classify </a:t>
            </a:r>
          </a:p>
          <a:p>
            <a:pPr lvl="2"/>
            <a:r>
              <a:rPr lang="en-US" altLang="ko-KR" dirty="0"/>
              <a:t>Sensor fusion – leveraging multiple sensors for better classification  </a:t>
            </a:r>
          </a:p>
          <a:p>
            <a:pPr lvl="1"/>
            <a:endParaRPr lang="en-US" altLang="ko-KR" dirty="0"/>
          </a:p>
          <a:p>
            <a:pPr lvl="1"/>
            <a:endParaRPr lang="en-US" altLang="ko-KR" dirty="0"/>
          </a:p>
          <a:p>
            <a:endParaRPr lang="ko-KR" altLang="en-US" dirty="0"/>
          </a:p>
        </p:txBody>
      </p:sp>
    </p:spTree>
    <p:extLst>
      <p:ext uri="{BB962C8B-B14F-4D97-AF65-F5344CB8AC3E}">
        <p14:creationId xmlns:p14="http://schemas.microsoft.com/office/powerpoint/2010/main" val="3443763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en-US" dirty="0"/>
              <a:t>Mobile Sensing with Smartphones</a:t>
            </a:r>
          </a:p>
          <a:p>
            <a:pPr lvl="1"/>
            <a:r>
              <a:rPr lang="en-US" dirty="0"/>
              <a:t>Scale of mobile sensing (individual, group, community)</a:t>
            </a:r>
          </a:p>
          <a:p>
            <a:pPr lvl="1"/>
            <a:r>
              <a:rPr lang="en-US" dirty="0"/>
              <a:t>Sensing paradigm: participatory vs. opportunistic </a:t>
            </a:r>
          </a:p>
          <a:p>
            <a:pPr lvl="1"/>
            <a:r>
              <a:rPr lang="en-US" dirty="0"/>
              <a:t>Sense =&gt; Learn =&gt; Inform, Share, and Persuade</a:t>
            </a:r>
          </a:p>
          <a:p>
            <a:r>
              <a:rPr lang="en-US" dirty="0"/>
              <a:t>Sensor Data Processing Pipeline </a:t>
            </a:r>
          </a:p>
          <a:p>
            <a:pPr lvl="1"/>
            <a:r>
              <a:rPr lang="en-US" dirty="0"/>
              <a:t>Key steps: Data Collection =&gt; Segmentation  =&gt; Feature Extraction =&gt; Model Building =&gt; Evaluation </a:t>
            </a:r>
          </a:p>
          <a:p>
            <a:r>
              <a:rPr lang="en-US" dirty="0"/>
              <a:t>Industrial Applications: Machine Condition Monitoring and Fault Diagnosis</a:t>
            </a:r>
          </a:p>
          <a:p>
            <a:pPr lvl="1"/>
            <a:r>
              <a:rPr lang="en-US" dirty="0"/>
              <a:t>Manual vs. Online (wired vs. wireless) : cost &amp; efficiency matters </a:t>
            </a:r>
          </a:p>
          <a:p>
            <a:pPr lvl="1"/>
            <a:r>
              <a:rPr lang="en-US" dirty="0"/>
              <a:t>Wireless sensor networks: lower costs (no wires), but be careful about RF inferences, data loss, and battery issues </a:t>
            </a:r>
          </a:p>
          <a:p>
            <a:pPr lvl="1"/>
            <a:r>
              <a:rPr lang="en-US" dirty="0"/>
              <a:t>Multiple sensors can be used for diagnosing machine faults </a:t>
            </a:r>
          </a:p>
          <a:p>
            <a:endParaRPr lang="en-US" dirty="0"/>
          </a:p>
        </p:txBody>
      </p:sp>
    </p:spTree>
    <p:extLst>
      <p:ext uri="{BB962C8B-B14F-4D97-AF65-F5344CB8AC3E}">
        <p14:creationId xmlns:p14="http://schemas.microsoft.com/office/powerpoint/2010/main" val="336022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Contents</a:t>
            </a:r>
            <a:endParaRPr lang="ko-KR" altLang="en-US" dirty="0"/>
          </a:p>
        </p:txBody>
      </p:sp>
      <p:sp>
        <p:nvSpPr>
          <p:cNvPr id="3" name="Content Placeholder 2"/>
          <p:cNvSpPr>
            <a:spLocks noGrp="1"/>
          </p:cNvSpPr>
          <p:nvPr>
            <p:ph idx="1"/>
          </p:nvPr>
        </p:nvSpPr>
        <p:spPr/>
        <p:txBody>
          <a:bodyPr>
            <a:normAutofit/>
          </a:bodyPr>
          <a:lstStyle/>
          <a:p>
            <a:r>
              <a:rPr lang="en-US" altLang="ko-KR" dirty="0"/>
              <a:t>Applications</a:t>
            </a:r>
          </a:p>
          <a:p>
            <a:r>
              <a:rPr lang="en-US" altLang="ko-KR" dirty="0"/>
              <a:t>Eco-system Players</a:t>
            </a:r>
          </a:p>
          <a:p>
            <a:r>
              <a:rPr lang="en-US" altLang="ko-KR" dirty="0"/>
              <a:t>Scale of Mobile Sensing</a:t>
            </a:r>
          </a:p>
          <a:p>
            <a:r>
              <a:rPr lang="en-US" altLang="ko-KR" dirty="0"/>
              <a:t>Sensing Paradigm</a:t>
            </a:r>
          </a:p>
          <a:p>
            <a:r>
              <a:rPr lang="en-US" altLang="ko-KR" dirty="0"/>
              <a:t>Mobile Sensing Architecture</a:t>
            </a:r>
          </a:p>
          <a:p>
            <a:pPr lvl="1"/>
            <a:r>
              <a:rPr lang="en-US" altLang="ko-KR" dirty="0"/>
              <a:t>Sense</a:t>
            </a:r>
          </a:p>
          <a:p>
            <a:pPr lvl="1"/>
            <a:r>
              <a:rPr lang="en-US" altLang="ko-KR" dirty="0"/>
              <a:t>Learn</a:t>
            </a:r>
          </a:p>
          <a:p>
            <a:pPr lvl="1"/>
            <a:r>
              <a:rPr lang="en-US" altLang="ko-KR" dirty="0"/>
              <a:t>Inform, Share, Persuasion</a:t>
            </a:r>
          </a:p>
          <a:p>
            <a:r>
              <a:rPr lang="en-US" altLang="ko-KR" dirty="0"/>
              <a:t>Privacy Issues</a:t>
            </a:r>
            <a:endParaRPr lang="ko-KR" altLang="en-US" dirty="0"/>
          </a:p>
        </p:txBody>
      </p:sp>
    </p:spTree>
    <p:extLst>
      <p:ext uri="{BB962C8B-B14F-4D97-AF65-F5344CB8AC3E}">
        <p14:creationId xmlns:p14="http://schemas.microsoft.com/office/powerpoint/2010/main" val="210445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Galaxy S20 Sensors</a:t>
            </a:r>
          </a:p>
        </p:txBody>
      </p:sp>
      <p:sp>
        <p:nvSpPr>
          <p:cNvPr id="3" name="Content Placeholder 2"/>
          <p:cNvSpPr>
            <a:spLocks noGrp="1"/>
          </p:cNvSpPr>
          <p:nvPr>
            <p:ph idx="1"/>
          </p:nvPr>
        </p:nvSpPr>
        <p:spPr/>
        <p:txBody>
          <a:bodyPr/>
          <a:lstStyle/>
          <a:p>
            <a:endParaRPr lang="ko-KR" altLang="en-US"/>
          </a:p>
        </p:txBody>
      </p:sp>
      <p:graphicFrame>
        <p:nvGraphicFramePr>
          <p:cNvPr id="6" name="Content Placeholder 8"/>
          <p:cNvGraphicFramePr>
            <a:graphicFrameLocks/>
          </p:cNvGraphicFramePr>
          <p:nvPr/>
        </p:nvGraphicFramePr>
        <p:xfrm>
          <a:off x="4456785" y="1931205"/>
          <a:ext cx="3610070" cy="4062385"/>
        </p:xfrm>
        <a:graphic>
          <a:graphicData uri="http://schemas.openxmlformats.org/drawingml/2006/table">
            <a:tbl>
              <a:tblPr firstRow="1" bandRow="1">
                <a:tableStyleId>{C4B1156A-380E-4F78-BDF5-A606A8083BF9}</a:tableStyleId>
              </a:tblPr>
              <a:tblGrid>
                <a:gridCol w="361007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Accelerometer</a:t>
                      </a:r>
                    </a:p>
                  </a:txBody>
                  <a:tcPr anchor="ctr"/>
                </a:tc>
                <a:extLst>
                  <a:ext uri="{0D108BD9-81ED-4DB2-BD59-A6C34878D82A}">
                    <a16:rowId xmlns:a16="http://schemas.microsoft.com/office/drawing/2014/main" val="10001"/>
                  </a:ext>
                </a:extLst>
              </a:tr>
              <a:tr h="370840">
                <a:tc>
                  <a:txBody>
                    <a:bodyPr/>
                    <a:lstStyle/>
                    <a:p>
                      <a:pPr algn="ctr"/>
                      <a:r>
                        <a:rPr lang="en-US" sz="1800" b="1" dirty="0"/>
                        <a:t>Magnetometer</a:t>
                      </a:r>
                      <a:r>
                        <a:rPr lang="en-US" sz="1800" b="1" baseline="0" dirty="0"/>
                        <a:t> (Compass)</a:t>
                      </a:r>
                      <a:endParaRPr lang="en-US" sz="1800" b="1" dirty="0"/>
                    </a:p>
                  </a:txBody>
                  <a:tcPr anchor="ctr"/>
                </a:tc>
                <a:extLst>
                  <a:ext uri="{0D108BD9-81ED-4DB2-BD59-A6C34878D82A}">
                    <a16:rowId xmlns:a16="http://schemas.microsoft.com/office/drawing/2014/main" val="10002"/>
                  </a:ext>
                </a:extLst>
              </a:tr>
              <a:tr h="370840">
                <a:tc>
                  <a:txBody>
                    <a:bodyPr/>
                    <a:lstStyle/>
                    <a:p>
                      <a:pPr algn="ctr"/>
                      <a:r>
                        <a:rPr lang="en-US" sz="1800" b="1" kern="1200" dirty="0"/>
                        <a:t>Gyroscope</a:t>
                      </a:r>
                      <a:endParaRPr lang="en-US" sz="1800" b="1"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370840">
                <a:tc>
                  <a:txBody>
                    <a:bodyPr/>
                    <a:lstStyle/>
                    <a:p>
                      <a:pPr algn="ctr"/>
                      <a:r>
                        <a:rPr lang="en-US" sz="1800" b="1" dirty="0"/>
                        <a:t>Ambient Light</a:t>
                      </a:r>
                    </a:p>
                  </a:txBody>
                  <a:tcPr anchor="ctr"/>
                </a:tc>
                <a:extLst>
                  <a:ext uri="{0D108BD9-81ED-4DB2-BD59-A6C34878D82A}">
                    <a16:rowId xmlns:a16="http://schemas.microsoft.com/office/drawing/2014/main" val="10004"/>
                  </a:ext>
                </a:extLst>
              </a:tr>
              <a:tr h="370840">
                <a:tc>
                  <a:txBody>
                    <a:bodyPr/>
                    <a:lstStyle/>
                    <a:p>
                      <a:pPr algn="ctr"/>
                      <a:r>
                        <a:rPr lang="en-US" sz="1800" b="1" dirty="0"/>
                        <a:t>Proximity</a:t>
                      </a:r>
                    </a:p>
                  </a:txBody>
                  <a:tcPr anchor="ctr"/>
                </a:tc>
                <a:extLst>
                  <a:ext uri="{0D108BD9-81ED-4DB2-BD59-A6C34878D82A}">
                    <a16:rowId xmlns:a16="http://schemas.microsoft.com/office/drawing/2014/main" val="10005"/>
                  </a:ext>
                </a:extLst>
              </a:tr>
              <a:tr h="370840">
                <a:tc>
                  <a:txBody>
                    <a:bodyPr/>
                    <a:lstStyle/>
                    <a:p>
                      <a:pPr algn="ctr"/>
                      <a:r>
                        <a:rPr lang="en-US" sz="1800" b="1" dirty="0"/>
                        <a:t>Camera</a:t>
                      </a:r>
                    </a:p>
                  </a:txBody>
                  <a:tcPr anchor="ctr"/>
                </a:tc>
                <a:extLst>
                  <a:ext uri="{0D108BD9-81ED-4DB2-BD59-A6C34878D82A}">
                    <a16:rowId xmlns:a16="http://schemas.microsoft.com/office/drawing/2014/main" val="10006"/>
                  </a:ext>
                </a:extLst>
              </a:tr>
              <a:tr h="370840">
                <a:tc>
                  <a:txBody>
                    <a:bodyPr/>
                    <a:lstStyle/>
                    <a:p>
                      <a:pPr algn="ctr"/>
                      <a:r>
                        <a:rPr lang="en-US" sz="1800" b="1" dirty="0"/>
                        <a:t>Voice</a:t>
                      </a:r>
                    </a:p>
                  </a:txBody>
                  <a:tcPr anchor="ctr"/>
                </a:tc>
                <a:extLst>
                  <a:ext uri="{0D108BD9-81ED-4DB2-BD59-A6C34878D82A}">
                    <a16:rowId xmlns:a16="http://schemas.microsoft.com/office/drawing/2014/main" val="10007"/>
                  </a:ext>
                </a:extLst>
              </a:tr>
              <a:tr h="369225">
                <a:tc>
                  <a:txBody>
                    <a:bodyPr/>
                    <a:lstStyle/>
                    <a:p>
                      <a:pPr algn="ctr"/>
                      <a:r>
                        <a:rPr lang="en-US" sz="1800" b="1" dirty="0"/>
                        <a:t>Pressure (Barometer)</a:t>
                      </a:r>
                    </a:p>
                  </a:txBody>
                  <a:tcPr anchor="ctr"/>
                </a:tc>
                <a:extLst>
                  <a:ext uri="{0D108BD9-81ED-4DB2-BD59-A6C34878D82A}">
                    <a16:rowId xmlns:a16="http://schemas.microsoft.com/office/drawing/2014/main" val="10008"/>
                  </a:ext>
                </a:extLst>
              </a:tr>
              <a:tr h="182880">
                <a:tc>
                  <a:txBody>
                    <a:bodyPr/>
                    <a:lstStyle/>
                    <a:p>
                      <a:pPr algn="ctr"/>
                      <a:r>
                        <a:rPr lang="en-US" sz="1800" b="1" dirty="0"/>
                        <a:t>NFC </a:t>
                      </a:r>
                    </a:p>
                  </a:txBody>
                  <a:tcPr anchor="ctr"/>
                </a:tc>
                <a:extLst>
                  <a:ext uri="{0D108BD9-81ED-4DB2-BD59-A6C34878D82A}">
                    <a16:rowId xmlns:a16="http://schemas.microsoft.com/office/drawing/2014/main" val="223468004"/>
                  </a:ext>
                </a:extLst>
              </a:tr>
              <a:tr h="182880">
                <a:tc>
                  <a:txBody>
                    <a:bodyPr/>
                    <a:lstStyle/>
                    <a:p>
                      <a:pPr algn="ctr"/>
                      <a:r>
                        <a:rPr lang="en-US" sz="1800" b="1" dirty="0"/>
                        <a:t>Heart</a:t>
                      </a:r>
                      <a:r>
                        <a:rPr lang="en-US" sz="1800" b="1" baseline="0" dirty="0"/>
                        <a:t> Rate</a:t>
                      </a:r>
                      <a:endParaRPr lang="en-US" sz="1800" b="1" dirty="0"/>
                    </a:p>
                  </a:txBody>
                  <a:tcPr anchor="ctr"/>
                </a:tc>
                <a:extLst>
                  <a:ext uri="{0D108BD9-81ED-4DB2-BD59-A6C34878D82A}">
                    <a16:rowId xmlns:a16="http://schemas.microsoft.com/office/drawing/2014/main" val="2334205870"/>
                  </a:ext>
                </a:extLst>
              </a:tr>
              <a:tr h="185420">
                <a:tc>
                  <a:txBody>
                    <a:bodyPr/>
                    <a:lstStyle/>
                    <a:p>
                      <a:pPr algn="ctr"/>
                      <a:r>
                        <a:rPr lang="en-US" sz="1800" b="1" baseline="0" dirty="0"/>
                        <a:t>Fingerprint scanner</a:t>
                      </a:r>
                      <a:r>
                        <a:rPr lang="en-US" sz="1800" b="1" dirty="0"/>
                        <a:t> </a:t>
                      </a:r>
                    </a:p>
                  </a:txBody>
                  <a:tcPr anchor="ctr"/>
                </a:tc>
                <a:extLst>
                  <a:ext uri="{0D108BD9-81ED-4DB2-BD59-A6C34878D82A}">
                    <a16:rowId xmlns:a16="http://schemas.microsoft.com/office/drawing/2014/main" val="10010"/>
                  </a:ext>
                </a:extLst>
              </a:tr>
            </a:tbl>
          </a:graphicData>
        </a:graphic>
      </p:graphicFrame>
      <p:pic>
        <p:nvPicPr>
          <p:cNvPr id="4" name="Picture 2" descr="Samsung Galaxy S20 Price in South Africa">
            <a:extLst>
              <a:ext uri="{FF2B5EF4-FFF2-40B4-BE49-F238E27FC236}">
                <a16:creationId xmlns:a16="http://schemas.microsoft.com/office/drawing/2014/main" id="{40C6BC33-7BD6-4ABA-A3C8-2EEEBF9DC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52" y="2127301"/>
            <a:ext cx="3866289" cy="38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08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a:xfrm>
            <a:off x="457200" y="1600200"/>
            <a:ext cx="5497380" cy="4525963"/>
          </a:xfrm>
        </p:spPr>
        <p:txBody>
          <a:bodyPr>
            <a:normAutofit lnSpcReduction="10000"/>
          </a:bodyPr>
          <a:lstStyle/>
          <a:p>
            <a:r>
              <a:rPr lang="en-US" dirty="0"/>
              <a:t>Health and Well Being</a:t>
            </a:r>
          </a:p>
          <a:p>
            <a:pPr lvl="1"/>
            <a:r>
              <a:rPr lang="en-US" dirty="0"/>
              <a:t>Promoting personal fitness (</a:t>
            </a:r>
            <a:r>
              <a:rPr lang="en-US" dirty="0" err="1"/>
              <a:t>UbiFit</a:t>
            </a:r>
            <a:r>
              <a:rPr lang="en-US" dirty="0"/>
              <a:t> Garden, Move, Google Fit)</a:t>
            </a:r>
          </a:p>
          <a:p>
            <a:r>
              <a:rPr lang="en-US" altLang="ko-KR" dirty="0"/>
              <a:t>Transportation</a:t>
            </a:r>
          </a:p>
          <a:p>
            <a:pPr lvl="1"/>
            <a:r>
              <a:rPr lang="en-US" altLang="ko-KR" dirty="0"/>
              <a:t>Traffic conditions (MIT </a:t>
            </a:r>
            <a:r>
              <a:rPr lang="en-US" altLang="ko-KR" dirty="0" err="1"/>
              <a:t>VTrack</a:t>
            </a:r>
            <a:r>
              <a:rPr lang="en-US" altLang="ko-KR" dirty="0"/>
              <a:t>, Nokia/Berkeley Mobile Millennium)</a:t>
            </a:r>
          </a:p>
          <a:p>
            <a:pPr lvl="1"/>
            <a:r>
              <a:rPr lang="en-US" altLang="ko-KR" dirty="0"/>
              <a:t>Driving behaviors (MIT </a:t>
            </a:r>
            <a:r>
              <a:rPr lang="en-US" altLang="ko-KR" dirty="0" err="1"/>
              <a:t>DriveWell</a:t>
            </a:r>
            <a:r>
              <a:rPr lang="en-US" altLang="ko-KR" dirty="0"/>
              <a:t>)  </a:t>
            </a:r>
          </a:p>
          <a:p>
            <a:r>
              <a:rPr lang="en-US" altLang="ko-KR" dirty="0"/>
              <a:t>Social Networking</a:t>
            </a:r>
          </a:p>
          <a:p>
            <a:pPr lvl="1"/>
            <a:r>
              <a:rPr lang="en-US" altLang="ko-KR" dirty="0"/>
              <a:t>Sensing presence (Dartmouth </a:t>
            </a:r>
            <a:r>
              <a:rPr lang="en-US" altLang="ko-KR" dirty="0" err="1"/>
              <a:t>CenceMe</a:t>
            </a:r>
            <a:r>
              <a:rPr lang="en-US" altLang="ko-KR" dirty="0"/>
              <a:t>) </a:t>
            </a:r>
          </a:p>
          <a:p>
            <a:r>
              <a:rPr lang="en-US" altLang="ko-KR" dirty="0"/>
              <a:t>Environmental Monitoring</a:t>
            </a:r>
          </a:p>
          <a:p>
            <a:pPr lvl="1"/>
            <a:r>
              <a:rPr lang="en-US" altLang="ko-KR" dirty="0"/>
              <a:t>Measuring pollution (UCLA PIER)</a:t>
            </a:r>
          </a:p>
          <a:p>
            <a:pPr lvl="1"/>
            <a:endParaRPr lang="en-US" dirty="0"/>
          </a:p>
        </p:txBody>
      </p:sp>
      <p:pic>
        <p:nvPicPr>
          <p:cNvPr id="5" name="Picture 2" descr="http://www.cmtelematics.com/wp-content/uploads/2015/06/DriveWell_CM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239" y="4221623"/>
            <a:ext cx="2603462" cy="1457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mbridge Mobile Telemat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3734" y="4158695"/>
            <a:ext cx="677139" cy="2362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updatemyandroid.com/wp-content/uploads/2013/09/move_androi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225" y="1612705"/>
            <a:ext cx="2227490" cy="17359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70424" y="3333996"/>
            <a:ext cx="772904" cy="369332"/>
          </a:xfrm>
          <a:prstGeom prst="rect">
            <a:avLst/>
          </a:prstGeom>
          <a:noFill/>
        </p:spPr>
        <p:txBody>
          <a:bodyPr wrap="none" rtlCol="0">
            <a:spAutoFit/>
          </a:bodyPr>
          <a:lstStyle/>
          <a:p>
            <a:r>
              <a:rPr lang="en-US" altLang="ko-KR" dirty="0"/>
              <a:t>Move </a:t>
            </a:r>
            <a:endParaRPr lang="ko-KR" altLang="en-US" dirty="0"/>
          </a:p>
        </p:txBody>
      </p:sp>
      <p:sp>
        <p:nvSpPr>
          <p:cNvPr id="10" name="TextBox 9"/>
          <p:cNvSpPr txBox="1"/>
          <p:nvPr/>
        </p:nvSpPr>
        <p:spPr>
          <a:xfrm>
            <a:off x="6900873" y="5741633"/>
            <a:ext cx="1201483" cy="369332"/>
          </a:xfrm>
          <a:prstGeom prst="rect">
            <a:avLst/>
          </a:prstGeom>
          <a:noFill/>
        </p:spPr>
        <p:txBody>
          <a:bodyPr wrap="none" rtlCol="0">
            <a:spAutoFit/>
          </a:bodyPr>
          <a:lstStyle/>
          <a:p>
            <a:r>
              <a:rPr lang="en-US" altLang="ko-KR" dirty="0"/>
              <a:t>Drive Well </a:t>
            </a:r>
            <a:endParaRPr lang="ko-KR" altLang="en-US" dirty="0"/>
          </a:p>
        </p:txBody>
      </p:sp>
    </p:spTree>
    <p:extLst>
      <p:ext uri="{BB962C8B-B14F-4D97-AF65-F5344CB8AC3E}">
        <p14:creationId xmlns:p14="http://schemas.microsoft.com/office/powerpoint/2010/main" val="2719190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Players</a:t>
            </a:r>
          </a:p>
        </p:txBody>
      </p:sp>
      <p:sp>
        <p:nvSpPr>
          <p:cNvPr id="3" name="Content Placeholder 2"/>
          <p:cNvSpPr>
            <a:spLocks noGrp="1"/>
          </p:cNvSpPr>
          <p:nvPr>
            <p:ph idx="1"/>
          </p:nvPr>
        </p:nvSpPr>
        <p:spPr/>
        <p:txBody>
          <a:bodyPr>
            <a:normAutofit/>
          </a:bodyPr>
          <a:lstStyle/>
          <a:p>
            <a:r>
              <a:rPr lang="en-US" dirty="0"/>
              <a:t>Multiple vendors</a:t>
            </a:r>
          </a:p>
          <a:p>
            <a:pPr lvl="1"/>
            <a:r>
              <a:rPr lang="en-US" dirty="0"/>
              <a:t>Apple AppStore</a:t>
            </a:r>
          </a:p>
          <a:p>
            <a:pPr lvl="1"/>
            <a:r>
              <a:rPr lang="en-US" dirty="0"/>
              <a:t>Google Play (Android Market)</a:t>
            </a:r>
          </a:p>
          <a:p>
            <a:pPr lvl="1"/>
            <a:r>
              <a:rPr lang="en-US" dirty="0"/>
              <a:t>Microsoft Mobile Marketplace</a:t>
            </a:r>
          </a:p>
          <a:p>
            <a:r>
              <a:rPr lang="en-US" dirty="0"/>
              <a:t>Developers</a:t>
            </a:r>
          </a:p>
          <a:p>
            <a:pPr lvl="1"/>
            <a:r>
              <a:rPr lang="en-US" dirty="0"/>
              <a:t>Startups</a:t>
            </a:r>
          </a:p>
          <a:p>
            <a:pPr lvl="1"/>
            <a:r>
              <a:rPr lang="en-US" dirty="0"/>
              <a:t>Academia</a:t>
            </a:r>
          </a:p>
          <a:p>
            <a:pPr lvl="1"/>
            <a:r>
              <a:rPr lang="en-US" dirty="0"/>
              <a:t>Small Research laboratories</a:t>
            </a:r>
          </a:p>
          <a:p>
            <a:pPr lvl="1"/>
            <a:r>
              <a:rPr lang="en-US" dirty="0"/>
              <a:t>Individuals</a:t>
            </a:r>
          </a:p>
          <a:p>
            <a:r>
              <a:rPr lang="en-US" dirty="0"/>
              <a:t>Critical mass of users</a:t>
            </a:r>
          </a:p>
          <a:p>
            <a:endParaRPr lang="en-US" dirty="0"/>
          </a:p>
        </p:txBody>
      </p:sp>
    </p:spTree>
    <p:extLst>
      <p:ext uri="{BB962C8B-B14F-4D97-AF65-F5344CB8AC3E}">
        <p14:creationId xmlns:p14="http://schemas.microsoft.com/office/powerpoint/2010/main" val="1162583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1221</TotalTime>
  <Words>4764</Words>
  <Application>Microsoft Macintosh PowerPoint</Application>
  <PresentationFormat>On-screen Show (4:3)</PresentationFormat>
  <Paragraphs>626</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Gill Sans MT</vt:lpstr>
      <vt:lpstr>Times New Roman</vt:lpstr>
      <vt:lpstr>Office Theme</vt:lpstr>
      <vt:lpstr>EE5104 Data Science</vt:lpstr>
      <vt:lpstr>An Overview of  Sensor Data Analysis Process (Mobile vs. Fixed Sensing Cases)</vt:lpstr>
      <vt:lpstr>Sensor Data Gathering &amp; Processing</vt:lpstr>
      <vt:lpstr>Overview</vt:lpstr>
      <vt:lpstr>Mobile Sensing with Smartphones</vt:lpstr>
      <vt:lpstr>Contents</vt:lpstr>
      <vt:lpstr>Galaxy S20 Sensors</vt:lpstr>
      <vt:lpstr>Applications</vt:lpstr>
      <vt:lpstr>Eco-system Players</vt:lpstr>
      <vt:lpstr>Scale of Mobile Sensing</vt:lpstr>
      <vt:lpstr>Sensing Paradigm</vt:lpstr>
      <vt:lpstr>PowerPoint Presentation</vt:lpstr>
      <vt:lpstr>Sense</vt:lpstr>
      <vt:lpstr>Learn</vt:lpstr>
      <vt:lpstr>Learn: Scaling Models</vt:lpstr>
      <vt:lpstr>Inform, Share, Persuasion</vt:lpstr>
      <vt:lpstr>Privacy Issues</vt:lpstr>
      <vt:lpstr>Privacy Issues</vt:lpstr>
      <vt:lpstr>Summary</vt:lpstr>
      <vt:lpstr>Case Study of Mobile Sensing: Human Activity Recognition using Smartphones</vt:lpstr>
      <vt:lpstr>About Activities</vt:lpstr>
      <vt:lpstr>Case Study</vt:lpstr>
      <vt:lpstr>Activity Recognition Process</vt:lpstr>
      <vt:lpstr>Activity Recognition Process</vt:lpstr>
      <vt:lpstr>Activity Recognition Process</vt:lpstr>
      <vt:lpstr>Data Acquisition &amp; Pre-processing</vt:lpstr>
      <vt:lpstr>Data Segmentation</vt:lpstr>
      <vt:lpstr>PowerPoint Presentation</vt:lpstr>
      <vt:lpstr>Feature Extraction </vt:lpstr>
      <vt:lpstr>Classification</vt:lpstr>
      <vt:lpstr>Classification Example:  Decision Tree</vt:lpstr>
      <vt:lpstr>Summary</vt:lpstr>
      <vt:lpstr>Application Research Papers</vt:lpstr>
      <vt:lpstr>Industrial Applications:  Machine Condition Monitoring  and Fault Diagnosis</vt:lpstr>
      <vt:lpstr>Predictive Analysis for Machine Condition Monitoring using Sensors</vt:lpstr>
      <vt:lpstr>Sensors</vt:lpstr>
      <vt:lpstr>How to Configure Sensor Nodes? Wireless vs. Wired? </vt:lpstr>
      <vt:lpstr>How to Configure Sensor Nodes? Wireless vs. Wired? 1) RF Coverage/Bandwidth/Interference</vt:lpstr>
      <vt:lpstr>How to Configure Sensor Nodes? Wireless vs. Wired? 2) Cost</vt:lpstr>
      <vt:lpstr>Industry Requirements</vt:lpstr>
      <vt:lpstr>Deployment Experience</vt:lpstr>
      <vt:lpstr>Deployment Experience</vt:lpstr>
      <vt:lpstr>Industrial Applications:  Machine Condition Monitoring  and Fault Diagnosis</vt:lpstr>
      <vt:lpstr>AC Motor Failure Monitoring</vt:lpstr>
      <vt:lpstr>AC Motor Failure Monitoring</vt:lpstr>
      <vt:lpstr>Feature Extraction</vt:lpstr>
      <vt:lpstr>Model Training</vt:lpstr>
      <vt:lpstr>Data Collection Environment  </vt:lpstr>
      <vt:lpstr>Performance Comparison</vt:lpstr>
      <vt:lpstr>Performance Comparison</vt:lpstr>
      <vt:lpstr>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Sensing with Smartphones</dc:title>
  <dc:creator>Uichin Lee</dc:creator>
  <cp:lastModifiedBy>Young TaeNoh</cp:lastModifiedBy>
  <cp:revision>126</cp:revision>
  <cp:lastPrinted>2021-12-07T04:45:19Z</cp:lastPrinted>
  <dcterms:created xsi:type="dcterms:W3CDTF">2019-08-28T00:25:45Z</dcterms:created>
  <dcterms:modified xsi:type="dcterms:W3CDTF">2022-03-07T13:20:25Z</dcterms:modified>
</cp:coreProperties>
</file>